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0" r:id="rId6"/>
    <p:sldId id="259" r:id="rId7"/>
    <p:sldId id="261" r:id="rId8"/>
    <p:sldId id="264" r:id="rId9"/>
    <p:sldId id="265" r:id="rId10"/>
    <p:sldId id="266" r:id="rId11"/>
    <p:sldId id="267" r:id="rId12"/>
    <p:sldId id="263" r:id="rId1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7" d="100"/>
          <a:sy n="77" d="100"/>
        </p:scale>
        <p:origin x="23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03CE8B-094D-308C-7E70-8022A44C3CA5}"/>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A912B04F-E7EC-00FC-C7A5-677FC2F86C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065A8184-3699-AF99-E614-C956D69944A5}"/>
              </a:ext>
            </a:extLst>
          </p:cNvPr>
          <p:cNvSpPr>
            <a:spLocks noGrp="1"/>
          </p:cNvSpPr>
          <p:nvPr>
            <p:ph type="dt" sz="half" idx="10"/>
          </p:nvPr>
        </p:nvSpPr>
        <p:spPr/>
        <p:txBody>
          <a:bodyPr/>
          <a:lstStyle/>
          <a:p>
            <a:fld id="{CF81204B-62F3-43D1-93E3-C49E4280E07F}" type="datetimeFigureOut">
              <a:rPr lang="nl-NL" smtClean="0"/>
              <a:t>20-6-2024</a:t>
            </a:fld>
            <a:endParaRPr lang="nl-NL"/>
          </a:p>
        </p:txBody>
      </p:sp>
      <p:sp>
        <p:nvSpPr>
          <p:cNvPr id="5" name="Tijdelijke aanduiding voor voettekst 4">
            <a:extLst>
              <a:ext uri="{FF2B5EF4-FFF2-40B4-BE49-F238E27FC236}">
                <a16:creationId xmlns:a16="http://schemas.microsoft.com/office/drawing/2014/main" id="{291B7C48-BF7A-779F-9557-F7A79796F42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744AA50-0CFE-1E5C-FF3F-61BF5ADF156B}"/>
              </a:ext>
            </a:extLst>
          </p:cNvPr>
          <p:cNvSpPr>
            <a:spLocks noGrp="1"/>
          </p:cNvSpPr>
          <p:nvPr>
            <p:ph type="sldNum" sz="quarter" idx="12"/>
          </p:nvPr>
        </p:nvSpPr>
        <p:spPr/>
        <p:txBody>
          <a:bodyPr/>
          <a:lstStyle/>
          <a:p>
            <a:fld id="{ADF83EBE-66A7-4E63-AF8E-18EFA83D1E7C}" type="slidenum">
              <a:rPr lang="nl-NL" smtClean="0"/>
              <a:t>‹nr.›</a:t>
            </a:fld>
            <a:endParaRPr lang="nl-NL"/>
          </a:p>
        </p:txBody>
      </p:sp>
    </p:spTree>
    <p:extLst>
      <p:ext uri="{BB962C8B-B14F-4D97-AF65-F5344CB8AC3E}">
        <p14:creationId xmlns:p14="http://schemas.microsoft.com/office/powerpoint/2010/main" val="1218129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D8A883-0B06-FF78-F2FC-63C3B3DD52E8}"/>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3AD71D13-7950-FCA9-7721-44629CA47E68}"/>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E50CB4A-E427-E890-C51D-96D7EB20DD3F}"/>
              </a:ext>
            </a:extLst>
          </p:cNvPr>
          <p:cNvSpPr>
            <a:spLocks noGrp="1"/>
          </p:cNvSpPr>
          <p:nvPr>
            <p:ph type="dt" sz="half" idx="10"/>
          </p:nvPr>
        </p:nvSpPr>
        <p:spPr/>
        <p:txBody>
          <a:bodyPr/>
          <a:lstStyle/>
          <a:p>
            <a:fld id="{CF81204B-62F3-43D1-93E3-C49E4280E07F}" type="datetimeFigureOut">
              <a:rPr lang="nl-NL" smtClean="0"/>
              <a:t>20-6-2024</a:t>
            </a:fld>
            <a:endParaRPr lang="nl-NL"/>
          </a:p>
        </p:txBody>
      </p:sp>
      <p:sp>
        <p:nvSpPr>
          <p:cNvPr id="5" name="Tijdelijke aanduiding voor voettekst 4">
            <a:extLst>
              <a:ext uri="{FF2B5EF4-FFF2-40B4-BE49-F238E27FC236}">
                <a16:creationId xmlns:a16="http://schemas.microsoft.com/office/drawing/2014/main" id="{656D7DAC-FFE3-15FA-AA67-514D15A67BD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C5A2C40-85BC-1735-AFC9-05D5F7F81BE1}"/>
              </a:ext>
            </a:extLst>
          </p:cNvPr>
          <p:cNvSpPr>
            <a:spLocks noGrp="1"/>
          </p:cNvSpPr>
          <p:nvPr>
            <p:ph type="sldNum" sz="quarter" idx="12"/>
          </p:nvPr>
        </p:nvSpPr>
        <p:spPr/>
        <p:txBody>
          <a:bodyPr/>
          <a:lstStyle/>
          <a:p>
            <a:fld id="{ADF83EBE-66A7-4E63-AF8E-18EFA83D1E7C}" type="slidenum">
              <a:rPr lang="nl-NL" smtClean="0"/>
              <a:t>‹nr.›</a:t>
            </a:fld>
            <a:endParaRPr lang="nl-NL"/>
          </a:p>
        </p:txBody>
      </p:sp>
    </p:spTree>
    <p:extLst>
      <p:ext uri="{BB962C8B-B14F-4D97-AF65-F5344CB8AC3E}">
        <p14:creationId xmlns:p14="http://schemas.microsoft.com/office/powerpoint/2010/main" val="2251527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861A4BA9-0541-B551-FF8A-44FDEBD8E6CD}"/>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A3EBF908-1DA3-5B2B-EB1B-6EDC04DA6A7C}"/>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24A3283-1D94-D56E-37A0-586D6B6A9E48}"/>
              </a:ext>
            </a:extLst>
          </p:cNvPr>
          <p:cNvSpPr>
            <a:spLocks noGrp="1"/>
          </p:cNvSpPr>
          <p:nvPr>
            <p:ph type="dt" sz="half" idx="10"/>
          </p:nvPr>
        </p:nvSpPr>
        <p:spPr/>
        <p:txBody>
          <a:bodyPr/>
          <a:lstStyle/>
          <a:p>
            <a:fld id="{CF81204B-62F3-43D1-93E3-C49E4280E07F}" type="datetimeFigureOut">
              <a:rPr lang="nl-NL" smtClean="0"/>
              <a:t>20-6-2024</a:t>
            </a:fld>
            <a:endParaRPr lang="nl-NL"/>
          </a:p>
        </p:txBody>
      </p:sp>
      <p:sp>
        <p:nvSpPr>
          <p:cNvPr id="5" name="Tijdelijke aanduiding voor voettekst 4">
            <a:extLst>
              <a:ext uri="{FF2B5EF4-FFF2-40B4-BE49-F238E27FC236}">
                <a16:creationId xmlns:a16="http://schemas.microsoft.com/office/drawing/2014/main" id="{621BA5E4-F177-90AC-78B5-503313EB891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BEF7F5F-9DEF-074E-EFFA-D906334E201B}"/>
              </a:ext>
            </a:extLst>
          </p:cNvPr>
          <p:cNvSpPr>
            <a:spLocks noGrp="1"/>
          </p:cNvSpPr>
          <p:nvPr>
            <p:ph type="sldNum" sz="quarter" idx="12"/>
          </p:nvPr>
        </p:nvSpPr>
        <p:spPr/>
        <p:txBody>
          <a:bodyPr/>
          <a:lstStyle/>
          <a:p>
            <a:fld id="{ADF83EBE-66A7-4E63-AF8E-18EFA83D1E7C}" type="slidenum">
              <a:rPr lang="nl-NL" smtClean="0"/>
              <a:t>‹nr.›</a:t>
            </a:fld>
            <a:endParaRPr lang="nl-NL"/>
          </a:p>
        </p:txBody>
      </p:sp>
    </p:spTree>
    <p:extLst>
      <p:ext uri="{BB962C8B-B14F-4D97-AF65-F5344CB8AC3E}">
        <p14:creationId xmlns:p14="http://schemas.microsoft.com/office/powerpoint/2010/main" val="1803998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2EF5E4-19D8-6EF7-AC7B-09C85A128F7A}"/>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27E28FB-7759-9154-CA3E-8C19554A06E0}"/>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8D1AB92-51FC-B9AF-2DE3-57C87D0B0A31}"/>
              </a:ext>
            </a:extLst>
          </p:cNvPr>
          <p:cNvSpPr>
            <a:spLocks noGrp="1"/>
          </p:cNvSpPr>
          <p:nvPr>
            <p:ph type="dt" sz="half" idx="10"/>
          </p:nvPr>
        </p:nvSpPr>
        <p:spPr/>
        <p:txBody>
          <a:bodyPr/>
          <a:lstStyle/>
          <a:p>
            <a:fld id="{CF81204B-62F3-43D1-93E3-C49E4280E07F}" type="datetimeFigureOut">
              <a:rPr lang="nl-NL" smtClean="0"/>
              <a:t>20-6-2024</a:t>
            </a:fld>
            <a:endParaRPr lang="nl-NL"/>
          </a:p>
        </p:txBody>
      </p:sp>
      <p:sp>
        <p:nvSpPr>
          <p:cNvPr id="5" name="Tijdelijke aanduiding voor voettekst 4">
            <a:extLst>
              <a:ext uri="{FF2B5EF4-FFF2-40B4-BE49-F238E27FC236}">
                <a16:creationId xmlns:a16="http://schemas.microsoft.com/office/drawing/2014/main" id="{CAFD846C-5425-6D21-1248-3EC8762E982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9433FEA-8C6A-2D1B-639D-587BEBC9341B}"/>
              </a:ext>
            </a:extLst>
          </p:cNvPr>
          <p:cNvSpPr>
            <a:spLocks noGrp="1"/>
          </p:cNvSpPr>
          <p:nvPr>
            <p:ph type="sldNum" sz="quarter" idx="12"/>
          </p:nvPr>
        </p:nvSpPr>
        <p:spPr/>
        <p:txBody>
          <a:bodyPr/>
          <a:lstStyle/>
          <a:p>
            <a:fld id="{ADF83EBE-66A7-4E63-AF8E-18EFA83D1E7C}" type="slidenum">
              <a:rPr lang="nl-NL" smtClean="0"/>
              <a:t>‹nr.›</a:t>
            </a:fld>
            <a:endParaRPr lang="nl-NL"/>
          </a:p>
        </p:txBody>
      </p:sp>
    </p:spTree>
    <p:extLst>
      <p:ext uri="{BB962C8B-B14F-4D97-AF65-F5344CB8AC3E}">
        <p14:creationId xmlns:p14="http://schemas.microsoft.com/office/powerpoint/2010/main" val="710157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551471-0892-38E5-6B07-D6F6D226A590}"/>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C7CF2AD1-A8FE-FFD8-3332-29D1A5F1BE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81A97827-B6BF-DC68-161C-387BDA1BEBA6}"/>
              </a:ext>
            </a:extLst>
          </p:cNvPr>
          <p:cNvSpPr>
            <a:spLocks noGrp="1"/>
          </p:cNvSpPr>
          <p:nvPr>
            <p:ph type="dt" sz="half" idx="10"/>
          </p:nvPr>
        </p:nvSpPr>
        <p:spPr/>
        <p:txBody>
          <a:bodyPr/>
          <a:lstStyle/>
          <a:p>
            <a:fld id="{CF81204B-62F3-43D1-93E3-C49E4280E07F}" type="datetimeFigureOut">
              <a:rPr lang="nl-NL" smtClean="0"/>
              <a:t>20-6-2024</a:t>
            </a:fld>
            <a:endParaRPr lang="nl-NL"/>
          </a:p>
        </p:txBody>
      </p:sp>
      <p:sp>
        <p:nvSpPr>
          <p:cNvPr id="5" name="Tijdelijke aanduiding voor voettekst 4">
            <a:extLst>
              <a:ext uri="{FF2B5EF4-FFF2-40B4-BE49-F238E27FC236}">
                <a16:creationId xmlns:a16="http://schemas.microsoft.com/office/drawing/2014/main" id="{B718199C-6AF2-750A-934E-C4BAE5B4582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CBC8367-6BDD-7587-EB17-74032228B1D5}"/>
              </a:ext>
            </a:extLst>
          </p:cNvPr>
          <p:cNvSpPr>
            <a:spLocks noGrp="1"/>
          </p:cNvSpPr>
          <p:nvPr>
            <p:ph type="sldNum" sz="quarter" idx="12"/>
          </p:nvPr>
        </p:nvSpPr>
        <p:spPr/>
        <p:txBody>
          <a:bodyPr/>
          <a:lstStyle/>
          <a:p>
            <a:fld id="{ADF83EBE-66A7-4E63-AF8E-18EFA83D1E7C}" type="slidenum">
              <a:rPr lang="nl-NL" smtClean="0"/>
              <a:t>‹nr.›</a:t>
            </a:fld>
            <a:endParaRPr lang="nl-NL"/>
          </a:p>
        </p:txBody>
      </p:sp>
    </p:spTree>
    <p:extLst>
      <p:ext uri="{BB962C8B-B14F-4D97-AF65-F5344CB8AC3E}">
        <p14:creationId xmlns:p14="http://schemas.microsoft.com/office/powerpoint/2010/main" val="1879927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A31215-7F60-6006-7940-F2901D3F4BF6}"/>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B113489-1458-588F-8D60-F33F50BDB0C2}"/>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F5B76764-0563-CBA1-47DE-AA555284AEB8}"/>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9FBD0E13-EF59-155C-020F-08BAFA7BE51F}"/>
              </a:ext>
            </a:extLst>
          </p:cNvPr>
          <p:cNvSpPr>
            <a:spLocks noGrp="1"/>
          </p:cNvSpPr>
          <p:nvPr>
            <p:ph type="dt" sz="half" idx="10"/>
          </p:nvPr>
        </p:nvSpPr>
        <p:spPr/>
        <p:txBody>
          <a:bodyPr/>
          <a:lstStyle/>
          <a:p>
            <a:fld id="{CF81204B-62F3-43D1-93E3-C49E4280E07F}" type="datetimeFigureOut">
              <a:rPr lang="nl-NL" smtClean="0"/>
              <a:t>20-6-2024</a:t>
            </a:fld>
            <a:endParaRPr lang="nl-NL"/>
          </a:p>
        </p:txBody>
      </p:sp>
      <p:sp>
        <p:nvSpPr>
          <p:cNvPr id="6" name="Tijdelijke aanduiding voor voettekst 5">
            <a:extLst>
              <a:ext uri="{FF2B5EF4-FFF2-40B4-BE49-F238E27FC236}">
                <a16:creationId xmlns:a16="http://schemas.microsoft.com/office/drawing/2014/main" id="{0F462B7B-E109-2392-217B-87DEE6FA83F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B919CAE-8FCD-928E-7FCB-AFBCD90DE303}"/>
              </a:ext>
            </a:extLst>
          </p:cNvPr>
          <p:cNvSpPr>
            <a:spLocks noGrp="1"/>
          </p:cNvSpPr>
          <p:nvPr>
            <p:ph type="sldNum" sz="quarter" idx="12"/>
          </p:nvPr>
        </p:nvSpPr>
        <p:spPr/>
        <p:txBody>
          <a:bodyPr/>
          <a:lstStyle/>
          <a:p>
            <a:fld id="{ADF83EBE-66A7-4E63-AF8E-18EFA83D1E7C}" type="slidenum">
              <a:rPr lang="nl-NL" smtClean="0"/>
              <a:t>‹nr.›</a:t>
            </a:fld>
            <a:endParaRPr lang="nl-NL"/>
          </a:p>
        </p:txBody>
      </p:sp>
    </p:spTree>
    <p:extLst>
      <p:ext uri="{BB962C8B-B14F-4D97-AF65-F5344CB8AC3E}">
        <p14:creationId xmlns:p14="http://schemas.microsoft.com/office/powerpoint/2010/main" val="3364214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2F22FB-A80A-AA5C-CF1F-0F4B0E24170B}"/>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313A5021-F64D-8FD9-6F11-C77C8D3E41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D4BFB110-1287-24D2-6D48-7B71F5D269F5}"/>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C14AAC81-D047-096C-2A5E-8FC7CACA32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00EEA870-9585-313A-8A8E-D6E2816841B3}"/>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56A2BFE9-D909-0A9B-FCAB-73211C0BDFA4}"/>
              </a:ext>
            </a:extLst>
          </p:cNvPr>
          <p:cNvSpPr>
            <a:spLocks noGrp="1"/>
          </p:cNvSpPr>
          <p:nvPr>
            <p:ph type="dt" sz="half" idx="10"/>
          </p:nvPr>
        </p:nvSpPr>
        <p:spPr/>
        <p:txBody>
          <a:bodyPr/>
          <a:lstStyle/>
          <a:p>
            <a:fld id="{CF81204B-62F3-43D1-93E3-C49E4280E07F}" type="datetimeFigureOut">
              <a:rPr lang="nl-NL" smtClean="0"/>
              <a:t>20-6-2024</a:t>
            </a:fld>
            <a:endParaRPr lang="nl-NL"/>
          </a:p>
        </p:txBody>
      </p:sp>
      <p:sp>
        <p:nvSpPr>
          <p:cNvPr id="8" name="Tijdelijke aanduiding voor voettekst 7">
            <a:extLst>
              <a:ext uri="{FF2B5EF4-FFF2-40B4-BE49-F238E27FC236}">
                <a16:creationId xmlns:a16="http://schemas.microsoft.com/office/drawing/2014/main" id="{FA25ACA7-9BD7-607D-AE36-1CE53DC43FF0}"/>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410D693F-E126-01A3-3A72-5AAEB9AE21D2}"/>
              </a:ext>
            </a:extLst>
          </p:cNvPr>
          <p:cNvSpPr>
            <a:spLocks noGrp="1"/>
          </p:cNvSpPr>
          <p:nvPr>
            <p:ph type="sldNum" sz="quarter" idx="12"/>
          </p:nvPr>
        </p:nvSpPr>
        <p:spPr/>
        <p:txBody>
          <a:bodyPr/>
          <a:lstStyle/>
          <a:p>
            <a:fld id="{ADF83EBE-66A7-4E63-AF8E-18EFA83D1E7C}" type="slidenum">
              <a:rPr lang="nl-NL" smtClean="0"/>
              <a:t>‹nr.›</a:t>
            </a:fld>
            <a:endParaRPr lang="nl-NL"/>
          </a:p>
        </p:txBody>
      </p:sp>
    </p:spTree>
    <p:extLst>
      <p:ext uri="{BB962C8B-B14F-4D97-AF65-F5344CB8AC3E}">
        <p14:creationId xmlns:p14="http://schemas.microsoft.com/office/powerpoint/2010/main" val="536012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B4FC25-B4A5-0488-F149-BFE0FA58299C}"/>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DC990639-75F2-FD80-9946-3B52E2BE78CD}"/>
              </a:ext>
            </a:extLst>
          </p:cNvPr>
          <p:cNvSpPr>
            <a:spLocks noGrp="1"/>
          </p:cNvSpPr>
          <p:nvPr>
            <p:ph type="dt" sz="half" idx="10"/>
          </p:nvPr>
        </p:nvSpPr>
        <p:spPr/>
        <p:txBody>
          <a:bodyPr/>
          <a:lstStyle/>
          <a:p>
            <a:fld id="{CF81204B-62F3-43D1-93E3-C49E4280E07F}" type="datetimeFigureOut">
              <a:rPr lang="nl-NL" smtClean="0"/>
              <a:t>20-6-2024</a:t>
            </a:fld>
            <a:endParaRPr lang="nl-NL"/>
          </a:p>
        </p:txBody>
      </p:sp>
      <p:sp>
        <p:nvSpPr>
          <p:cNvPr id="4" name="Tijdelijke aanduiding voor voettekst 3">
            <a:extLst>
              <a:ext uri="{FF2B5EF4-FFF2-40B4-BE49-F238E27FC236}">
                <a16:creationId xmlns:a16="http://schemas.microsoft.com/office/drawing/2014/main" id="{523C2D17-9D0E-8C9F-8486-8C97CAA2EDBD}"/>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FD5033B4-D613-740A-0E46-F36B0B790538}"/>
              </a:ext>
            </a:extLst>
          </p:cNvPr>
          <p:cNvSpPr>
            <a:spLocks noGrp="1"/>
          </p:cNvSpPr>
          <p:nvPr>
            <p:ph type="sldNum" sz="quarter" idx="12"/>
          </p:nvPr>
        </p:nvSpPr>
        <p:spPr/>
        <p:txBody>
          <a:bodyPr/>
          <a:lstStyle/>
          <a:p>
            <a:fld id="{ADF83EBE-66A7-4E63-AF8E-18EFA83D1E7C}" type="slidenum">
              <a:rPr lang="nl-NL" smtClean="0"/>
              <a:t>‹nr.›</a:t>
            </a:fld>
            <a:endParaRPr lang="nl-NL"/>
          </a:p>
        </p:txBody>
      </p:sp>
    </p:spTree>
    <p:extLst>
      <p:ext uri="{BB962C8B-B14F-4D97-AF65-F5344CB8AC3E}">
        <p14:creationId xmlns:p14="http://schemas.microsoft.com/office/powerpoint/2010/main" val="3960665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DF41FE68-4073-D8B1-4C40-049ACCE444DD}"/>
              </a:ext>
            </a:extLst>
          </p:cNvPr>
          <p:cNvSpPr>
            <a:spLocks noGrp="1"/>
          </p:cNvSpPr>
          <p:nvPr>
            <p:ph type="dt" sz="half" idx="10"/>
          </p:nvPr>
        </p:nvSpPr>
        <p:spPr/>
        <p:txBody>
          <a:bodyPr/>
          <a:lstStyle/>
          <a:p>
            <a:fld id="{CF81204B-62F3-43D1-93E3-C49E4280E07F}" type="datetimeFigureOut">
              <a:rPr lang="nl-NL" smtClean="0"/>
              <a:t>20-6-2024</a:t>
            </a:fld>
            <a:endParaRPr lang="nl-NL"/>
          </a:p>
        </p:txBody>
      </p:sp>
      <p:sp>
        <p:nvSpPr>
          <p:cNvPr id="3" name="Tijdelijke aanduiding voor voettekst 2">
            <a:extLst>
              <a:ext uri="{FF2B5EF4-FFF2-40B4-BE49-F238E27FC236}">
                <a16:creationId xmlns:a16="http://schemas.microsoft.com/office/drawing/2014/main" id="{5D46F850-1DF1-6FC6-5BC1-D228F6B7E5EC}"/>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C638CDCD-49CB-3C07-C937-2AD3B880F406}"/>
              </a:ext>
            </a:extLst>
          </p:cNvPr>
          <p:cNvSpPr>
            <a:spLocks noGrp="1"/>
          </p:cNvSpPr>
          <p:nvPr>
            <p:ph type="sldNum" sz="quarter" idx="12"/>
          </p:nvPr>
        </p:nvSpPr>
        <p:spPr/>
        <p:txBody>
          <a:bodyPr/>
          <a:lstStyle/>
          <a:p>
            <a:fld id="{ADF83EBE-66A7-4E63-AF8E-18EFA83D1E7C}" type="slidenum">
              <a:rPr lang="nl-NL" smtClean="0"/>
              <a:t>‹nr.›</a:t>
            </a:fld>
            <a:endParaRPr lang="nl-NL"/>
          </a:p>
        </p:txBody>
      </p:sp>
    </p:spTree>
    <p:extLst>
      <p:ext uri="{BB962C8B-B14F-4D97-AF65-F5344CB8AC3E}">
        <p14:creationId xmlns:p14="http://schemas.microsoft.com/office/powerpoint/2010/main" val="1024347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99E5FD-25AB-F888-3B4C-00B1293DC7E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88BA3091-4F13-2FA9-A4C7-44D281A16A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6E6977CB-9918-88AA-6196-C204877B6B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2CFB099-7F18-697A-E98E-E55894FCBAE9}"/>
              </a:ext>
            </a:extLst>
          </p:cNvPr>
          <p:cNvSpPr>
            <a:spLocks noGrp="1"/>
          </p:cNvSpPr>
          <p:nvPr>
            <p:ph type="dt" sz="half" idx="10"/>
          </p:nvPr>
        </p:nvSpPr>
        <p:spPr/>
        <p:txBody>
          <a:bodyPr/>
          <a:lstStyle/>
          <a:p>
            <a:fld id="{CF81204B-62F3-43D1-93E3-C49E4280E07F}" type="datetimeFigureOut">
              <a:rPr lang="nl-NL" smtClean="0"/>
              <a:t>20-6-2024</a:t>
            </a:fld>
            <a:endParaRPr lang="nl-NL"/>
          </a:p>
        </p:txBody>
      </p:sp>
      <p:sp>
        <p:nvSpPr>
          <p:cNvPr id="6" name="Tijdelijke aanduiding voor voettekst 5">
            <a:extLst>
              <a:ext uri="{FF2B5EF4-FFF2-40B4-BE49-F238E27FC236}">
                <a16:creationId xmlns:a16="http://schemas.microsoft.com/office/drawing/2014/main" id="{6013A179-7A75-43E5-ECE9-54C1C00BC06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C109358-5959-61D5-A7A0-8BDC30023BFC}"/>
              </a:ext>
            </a:extLst>
          </p:cNvPr>
          <p:cNvSpPr>
            <a:spLocks noGrp="1"/>
          </p:cNvSpPr>
          <p:nvPr>
            <p:ph type="sldNum" sz="quarter" idx="12"/>
          </p:nvPr>
        </p:nvSpPr>
        <p:spPr/>
        <p:txBody>
          <a:bodyPr/>
          <a:lstStyle/>
          <a:p>
            <a:fld id="{ADF83EBE-66A7-4E63-AF8E-18EFA83D1E7C}" type="slidenum">
              <a:rPr lang="nl-NL" smtClean="0"/>
              <a:t>‹nr.›</a:t>
            </a:fld>
            <a:endParaRPr lang="nl-NL"/>
          </a:p>
        </p:txBody>
      </p:sp>
    </p:spTree>
    <p:extLst>
      <p:ext uri="{BB962C8B-B14F-4D97-AF65-F5344CB8AC3E}">
        <p14:creationId xmlns:p14="http://schemas.microsoft.com/office/powerpoint/2010/main" val="1176757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2C7FC1-9269-D0AD-B645-B0FD4028D29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925ACFBC-9ADB-AB49-0C45-D42C319931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01B481B4-685B-430B-9CF9-D3AA63899B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EF413E2-D4FE-E7C1-D928-3671EAEF0F2F}"/>
              </a:ext>
            </a:extLst>
          </p:cNvPr>
          <p:cNvSpPr>
            <a:spLocks noGrp="1"/>
          </p:cNvSpPr>
          <p:nvPr>
            <p:ph type="dt" sz="half" idx="10"/>
          </p:nvPr>
        </p:nvSpPr>
        <p:spPr/>
        <p:txBody>
          <a:bodyPr/>
          <a:lstStyle/>
          <a:p>
            <a:fld id="{CF81204B-62F3-43D1-93E3-C49E4280E07F}" type="datetimeFigureOut">
              <a:rPr lang="nl-NL" smtClean="0"/>
              <a:t>20-6-2024</a:t>
            </a:fld>
            <a:endParaRPr lang="nl-NL"/>
          </a:p>
        </p:txBody>
      </p:sp>
      <p:sp>
        <p:nvSpPr>
          <p:cNvPr id="6" name="Tijdelijke aanduiding voor voettekst 5">
            <a:extLst>
              <a:ext uri="{FF2B5EF4-FFF2-40B4-BE49-F238E27FC236}">
                <a16:creationId xmlns:a16="http://schemas.microsoft.com/office/drawing/2014/main" id="{A9E1A911-9D2E-C3F6-C092-0F5E5C32C56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90DD0BA-5497-ABB9-79FC-B09CED33E694}"/>
              </a:ext>
            </a:extLst>
          </p:cNvPr>
          <p:cNvSpPr>
            <a:spLocks noGrp="1"/>
          </p:cNvSpPr>
          <p:nvPr>
            <p:ph type="sldNum" sz="quarter" idx="12"/>
          </p:nvPr>
        </p:nvSpPr>
        <p:spPr/>
        <p:txBody>
          <a:bodyPr/>
          <a:lstStyle/>
          <a:p>
            <a:fld id="{ADF83EBE-66A7-4E63-AF8E-18EFA83D1E7C}" type="slidenum">
              <a:rPr lang="nl-NL" smtClean="0"/>
              <a:t>‹nr.›</a:t>
            </a:fld>
            <a:endParaRPr lang="nl-NL"/>
          </a:p>
        </p:txBody>
      </p:sp>
    </p:spTree>
    <p:extLst>
      <p:ext uri="{BB962C8B-B14F-4D97-AF65-F5344CB8AC3E}">
        <p14:creationId xmlns:p14="http://schemas.microsoft.com/office/powerpoint/2010/main" val="4256414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1FFCAA9-59DD-385C-8D85-372CE76A04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420504F-0242-0FA0-87F6-F7AAD3D33A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201322B-A806-3AA3-8686-D436BB97EB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81204B-62F3-43D1-93E3-C49E4280E07F}" type="datetimeFigureOut">
              <a:rPr lang="nl-NL" smtClean="0"/>
              <a:t>20-6-2024</a:t>
            </a:fld>
            <a:endParaRPr lang="nl-NL"/>
          </a:p>
        </p:txBody>
      </p:sp>
      <p:sp>
        <p:nvSpPr>
          <p:cNvPr id="5" name="Tijdelijke aanduiding voor voettekst 4">
            <a:extLst>
              <a:ext uri="{FF2B5EF4-FFF2-40B4-BE49-F238E27FC236}">
                <a16:creationId xmlns:a16="http://schemas.microsoft.com/office/drawing/2014/main" id="{C633AD22-7E4A-E177-11DD-B40775889E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1601C22E-BACB-3E54-A12C-89CEA452AE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F83EBE-66A7-4E63-AF8E-18EFA83D1E7C}" type="slidenum">
              <a:rPr lang="nl-NL" smtClean="0"/>
              <a:t>‹nr.›</a:t>
            </a:fld>
            <a:endParaRPr lang="nl-NL"/>
          </a:p>
        </p:txBody>
      </p:sp>
    </p:spTree>
    <p:extLst>
      <p:ext uri="{BB962C8B-B14F-4D97-AF65-F5344CB8AC3E}">
        <p14:creationId xmlns:p14="http://schemas.microsoft.com/office/powerpoint/2010/main" val="37631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2CDEAA-7662-6F7D-B22F-D4D741F6BE08}"/>
              </a:ext>
            </a:extLst>
          </p:cNvPr>
          <p:cNvSpPr>
            <a:spLocks noGrp="1"/>
          </p:cNvSpPr>
          <p:nvPr>
            <p:ph type="ctrTitle"/>
          </p:nvPr>
        </p:nvSpPr>
        <p:spPr/>
        <p:txBody>
          <a:bodyPr/>
          <a:lstStyle/>
          <a:p>
            <a:r>
              <a:rPr lang="nl-NL" b="1" dirty="0"/>
              <a:t>CARAVANA FILIPINA</a:t>
            </a:r>
          </a:p>
        </p:txBody>
      </p:sp>
      <p:sp>
        <p:nvSpPr>
          <p:cNvPr id="3" name="Ondertitel 2">
            <a:extLst>
              <a:ext uri="{FF2B5EF4-FFF2-40B4-BE49-F238E27FC236}">
                <a16:creationId xmlns:a16="http://schemas.microsoft.com/office/drawing/2014/main" id="{A74C0460-EC9F-A8CD-0B11-148226667508}"/>
              </a:ext>
            </a:extLst>
          </p:cNvPr>
          <p:cNvSpPr>
            <a:spLocks noGrp="1"/>
          </p:cNvSpPr>
          <p:nvPr>
            <p:ph type="subTitle" idx="1"/>
          </p:nvPr>
        </p:nvSpPr>
        <p:spPr/>
        <p:txBody>
          <a:bodyPr>
            <a:normAutofit/>
          </a:bodyPr>
          <a:lstStyle/>
          <a:p>
            <a:r>
              <a:rPr lang="nl-NL" dirty="0" err="1"/>
              <a:t>Fact-finding</a:t>
            </a:r>
            <a:r>
              <a:rPr lang="nl-NL" dirty="0"/>
              <a:t> mission to </a:t>
            </a:r>
            <a:r>
              <a:rPr lang="nl-NL" dirty="0" err="1"/>
              <a:t>the</a:t>
            </a:r>
            <a:r>
              <a:rPr lang="nl-NL" dirty="0"/>
              <a:t> Philippines </a:t>
            </a:r>
            <a:r>
              <a:rPr lang="nl-NL" dirty="0" err="1"/>
              <a:t>June</a:t>
            </a:r>
            <a:r>
              <a:rPr lang="nl-NL" dirty="0"/>
              <a:t> 4 – 13, 2024</a:t>
            </a:r>
          </a:p>
          <a:p>
            <a:endParaRPr lang="nl-NL" dirty="0"/>
          </a:p>
          <a:p>
            <a:r>
              <a:rPr lang="nl-NL" sz="1600" i="1" dirty="0"/>
              <a:t>Presentation </a:t>
            </a:r>
            <a:r>
              <a:rPr lang="nl-NL" sz="1600" i="1" dirty="0" err="1"/>
              <a:t>June</a:t>
            </a:r>
            <a:r>
              <a:rPr lang="nl-NL" sz="1600" i="1" dirty="0"/>
              <a:t> 20, 2024 </a:t>
            </a:r>
          </a:p>
          <a:p>
            <a:r>
              <a:rPr lang="nl-NL" sz="1600" i="1" dirty="0"/>
              <a:t>Meeting of </a:t>
            </a:r>
            <a:r>
              <a:rPr lang="nl-NL" sz="1600" i="1" dirty="0" err="1"/>
              <a:t>the</a:t>
            </a:r>
            <a:r>
              <a:rPr lang="nl-NL" sz="1600" i="1" dirty="0"/>
              <a:t> </a:t>
            </a:r>
            <a:r>
              <a:rPr lang="nl-NL" sz="1600" i="1" dirty="0" err="1"/>
              <a:t>coalition</a:t>
            </a:r>
            <a:r>
              <a:rPr lang="nl-NL" sz="1600" i="1" dirty="0"/>
              <a:t> of </a:t>
            </a:r>
            <a:r>
              <a:rPr lang="nl-NL" sz="1600" i="1" dirty="0" err="1"/>
              <a:t>the</a:t>
            </a:r>
            <a:r>
              <a:rPr lang="nl-NL" sz="1600" i="1" dirty="0"/>
              <a:t> Day of </a:t>
            </a:r>
            <a:r>
              <a:rPr lang="nl-NL" sz="1600" i="1" dirty="0" err="1"/>
              <a:t>the</a:t>
            </a:r>
            <a:r>
              <a:rPr lang="nl-NL" sz="1600" i="1" dirty="0"/>
              <a:t> </a:t>
            </a:r>
            <a:r>
              <a:rPr lang="nl-NL" sz="1600" i="1" dirty="0" err="1"/>
              <a:t>Endangered</a:t>
            </a:r>
            <a:r>
              <a:rPr lang="nl-NL" sz="1600" i="1" dirty="0"/>
              <a:t> </a:t>
            </a:r>
            <a:r>
              <a:rPr lang="nl-NL" sz="1600" i="1" dirty="0" err="1"/>
              <a:t>Lawyer</a:t>
            </a:r>
            <a:r>
              <a:rPr lang="nl-NL" sz="1600" i="1" dirty="0"/>
              <a:t>  </a:t>
            </a:r>
          </a:p>
        </p:txBody>
      </p:sp>
    </p:spTree>
    <p:extLst>
      <p:ext uri="{BB962C8B-B14F-4D97-AF65-F5344CB8AC3E}">
        <p14:creationId xmlns:p14="http://schemas.microsoft.com/office/powerpoint/2010/main" val="3167706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DB5E4B-53C5-041A-9F36-D6FDA7475D28}"/>
              </a:ext>
            </a:extLst>
          </p:cNvPr>
          <p:cNvSpPr>
            <a:spLocks noGrp="1"/>
          </p:cNvSpPr>
          <p:nvPr>
            <p:ph type="title"/>
          </p:nvPr>
        </p:nvSpPr>
        <p:spPr/>
        <p:txBody>
          <a:bodyPr/>
          <a:lstStyle/>
          <a:p>
            <a:r>
              <a:rPr lang="nl-NL" sz="4000" b="1" dirty="0">
                <a:solidFill>
                  <a:srgbClr val="000000"/>
                </a:solidFill>
              </a:rPr>
              <a:t>(3) “Red-</a:t>
            </a:r>
            <a:r>
              <a:rPr lang="nl-NL" sz="4000" b="1" dirty="0" err="1">
                <a:solidFill>
                  <a:srgbClr val="000000"/>
                </a:solidFill>
              </a:rPr>
              <a:t>Tagging</a:t>
            </a:r>
            <a:r>
              <a:rPr lang="nl-NL" sz="4000" b="1" dirty="0">
                <a:solidFill>
                  <a:srgbClr val="000000"/>
                </a:solidFill>
              </a:rPr>
              <a:t>” </a:t>
            </a:r>
            <a:br>
              <a:rPr lang="nl-NL" sz="4400" b="0" i="0" u="none" strike="noStrike" baseline="0" dirty="0">
                <a:solidFill>
                  <a:srgbClr val="000000"/>
                </a:solidFill>
                <a:latin typeface="Arial" panose="020B0604020202020204" pitchFamily="34" charset="0"/>
              </a:rPr>
            </a:br>
            <a:endParaRPr lang="nl-NL" dirty="0"/>
          </a:p>
        </p:txBody>
      </p:sp>
      <p:sp>
        <p:nvSpPr>
          <p:cNvPr id="3" name="Tijdelijke aanduiding voor inhoud 2">
            <a:extLst>
              <a:ext uri="{FF2B5EF4-FFF2-40B4-BE49-F238E27FC236}">
                <a16:creationId xmlns:a16="http://schemas.microsoft.com/office/drawing/2014/main" id="{B8338FC5-12CB-579E-9AE4-B54BB32C980B}"/>
              </a:ext>
            </a:extLst>
          </p:cNvPr>
          <p:cNvSpPr>
            <a:spLocks noGrp="1"/>
          </p:cNvSpPr>
          <p:nvPr>
            <p:ph idx="1"/>
          </p:nvPr>
        </p:nvSpPr>
        <p:spPr/>
        <p:txBody>
          <a:bodyPr>
            <a:normAutofit/>
          </a:bodyPr>
          <a:lstStyle/>
          <a:p>
            <a:r>
              <a:rPr lang="en-US" sz="2000" b="0" i="0" u="none" strike="noStrike" baseline="0" dirty="0">
                <a:solidFill>
                  <a:srgbClr val="212121"/>
                </a:solidFill>
                <a:cs typeface="Arial" panose="020B0604020202020204" pitchFamily="34" charset="0"/>
              </a:rPr>
              <a:t>During its discussions, the delegation found "red-tagging" to be a </a:t>
            </a:r>
            <a:r>
              <a:rPr lang="en-US" sz="2000" b="1" i="0" u="none" strike="noStrike" baseline="0" dirty="0">
                <a:solidFill>
                  <a:srgbClr val="212121"/>
                </a:solidFill>
                <a:cs typeface="Arial" panose="020B0604020202020204" pitchFamily="34" charset="0"/>
              </a:rPr>
              <a:t>significant factor in attacks </a:t>
            </a:r>
            <a:r>
              <a:rPr lang="en-US" sz="2000" b="0" i="0" u="none" strike="noStrike" baseline="0" dirty="0">
                <a:solidFill>
                  <a:srgbClr val="212121"/>
                </a:solidFill>
                <a:cs typeface="Arial" panose="020B0604020202020204" pitchFamily="34" charset="0"/>
              </a:rPr>
              <a:t>on legal professionals. For example, in the majority of cases examined, the victims had been subjected to red-tagging shortly before they were killed or attacked. </a:t>
            </a:r>
            <a:endParaRPr lang="en-US" sz="2000" b="0" i="0" u="none" strike="noStrike" baseline="0" dirty="0">
              <a:solidFill>
                <a:srgbClr val="000000"/>
              </a:solidFill>
              <a:cs typeface="Arial" panose="020B0604020202020204" pitchFamily="34" charset="0"/>
            </a:endParaRPr>
          </a:p>
          <a:p>
            <a:r>
              <a:rPr lang="en-US" sz="2000" b="0" i="0" u="none" strike="noStrike" baseline="0" dirty="0">
                <a:solidFill>
                  <a:srgbClr val="212121"/>
                </a:solidFill>
                <a:cs typeface="Arial" panose="020B0604020202020204" pitchFamily="34" charset="0"/>
              </a:rPr>
              <a:t>In vicious “smear campaigns” on social media and in public spaces, lawyers are often labelled as “communist rebels” or "terrorists" merely for fulfilling their legitimate professional duties and defending the oppressed, the poor, and the disadvantaged. </a:t>
            </a:r>
          </a:p>
          <a:p>
            <a:r>
              <a:rPr lang="en-US" sz="2000" b="0" i="0" u="none" strike="noStrike" baseline="0" dirty="0">
                <a:solidFill>
                  <a:srgbClr val="212121"/>
                </a:solidFill>
                <a:cs typeface="Arial" panose="020B0604020202020204" pitchFamily="34" charset="0"/>
              </a:rPr>
              <a:t>This frequently stems from identifying lawyers with their clients or their clients’ causes, in blatant </a:t>
            </a:r>
            <a:r>
              <a:rPr lang="en-US" sz="2000" b="1" i="0" u="none" strike="noStrike" baseline="0" dirty="0">
                <a:solidFill>
                  <a:srgbClr val="212121"/>
                </a:solidFill>
                <a:cs typeface="Arial" panose="020B0604020202020204" pitchFamily="34" charset="0"/>
              </a:rPr>
              <a:t>violation of the U.N. Basic Principles on the Role of Lawyers</a:t>
            </a:r>
            <a:r>
              <a:rPr lang="en-US" sz="2000" b="0" i="0" u="none" strike="noStrike" baseline="0" dirty="0">
                <a:solidFill>
                  <a:srgbClr val="212121"/>
                </a:solidFill>
                <a:cs typeface="Arial" panose="020B0604020202020204" pitchFamily="34" charset="0"/>
              </a:rPr>
              <a:t>. In other cases, red-tagging is used to target lawyers in an effort to de-</a:t>
            </a:r>
            <a:r>
              <a:rPr lang="en-US" sz="2000" b="0" i="0" u="none" strike="noStrike" baseline="0" dirty="0" err="1">
                <a:solidFill>
                  <a:srgbClr val="212121"/>
                </a:solidFill>
                <a:cs typeface="Arial" panose="020B0604020202020204" pitchFamily="34" charset="0"/>
              </a:rPr>
              <a:t>legitimise</a:t>
            </a:r>
            <a:r>
              <a:rPr lang="en-US" sz="2000" b="0" i="0" u="none" strike="noStrike" baseline="0" dirty="0">
                <a:solidFill>
                  <a:srgbClr val="212121"/>
                </a:solidFill>
                <a:cs typeface="Arial" panose="020B0604020202020204" pitchFamily="34" charset="0"/>
              </a:rPr>
              <a:t> the groups that they represent, and even to render those groups </a:t>
            </a:r>
            <a:r>
              <a:rPr lang="en-US" sz="2000" b="0" i="0" u="none" strike="noStrike" baseline="0" dirty="0" err="1">
                <a:solidFill>
                  <a:srgbClr val="212121"/>
                </a:solidFill>
                <a:cs typeface="Arial" panose="020B0604020202020204" pitchFamily="34" charset="0"/>
              </a:rPr>
              <a:t>defenceless</a:t>
            </a:r>
            <a:r>
              <a:rPr lang="en-US" sz="2000" b="0" i="0" u="none" strike="noStrike" baseline="0" dirty="0">
                <a:solidFill>
                  <a:srgbClr val="212121"/>
                </a:solidFill>
                <a:cs typeface="Arial" panose="020B0604020202020204" pitchFamily="34" charset="0"/>
              </a:rPr>
              <a:t>. </a:t>
            </a:r>
            <a:endParaRPr lang="nl-NL" sz="2000" dirty="0">
              <a:cs typeface="Arial" panose="020B0604020202020204" pitchFamily="34" charset="0"/>
            </a:endParaRPr>
          </a:p>
        </p:txBody>
      </p:sp>
    </p:spTree>
    <p:extLst>
      <p:ext uri="{BB962C8B-B14F-4D97-AF65-F5344CB8AC3E}">
        <p14:creationId xmlns:p14="http://schemas.microsoft.com/office/powerpoint/2010/main" val="2985439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4DFAC9-F25B-19A6-35CD-98A580F3A21F}"/>
              </a:ext>
            </a:extLst>
          </p:cNvPr>
          <p:cNvSpPr>
            <a:spLocks noGrp="1"/>
          </p:cNvSpPr>
          <p:nvPr>
            <p:ph type="title"/>
          </p:nvPr>
        </p:nvSpPr>
        <p:spPr/>
        <p:txBody>
          <a:bodyPr>
            <a:normAutofit fontScale="90000"/>
          </a:bodyPr>
          <a:lstStyle/>
          <a:p>
            <a:br>
              <a:rPr lang="en-US" b="1" dirty="0">
                <a:solidFill>
                  <a:srgbClr val="000000"/>
                </a:solidFill>
              </a:rPr>
            </a:br>
            <a:r>
              <a:rPr lang="en-US" b="1" dirty="0">
                <a:solidFill>
                  <a:srgbClr val="000000"/>
                </a:solidFill>
              </a:rPr>
              <a:t>(4) Repression of Civil Society and Freedom of Speech </a:t>
            </a:r>
            <a:br>
              <a:rPr lang="en-US" sz="4400" b="0" i="0" u="none" strike="noStrike" baseline="0" dirty="0">
                <a:solidFill>
                  <a:srgbClr val="212121"/>
                </a:solidFill>
                <a:cs typeface="Arial" panose="020B0604020202020204" pitchFamily="34" charset="0"/>
              </a:rPr>
            </a:br>
            <a:endParaRPr lang="nl-NL" dirty="0"/>
          </a:p>
        </p:txBody>
      </p:sp>
      <p:sp>
        <p:nvSpPr>
          <p:cNvPr id="3" name="Tijdelijke aanduiding voor inhoud 2">
            <a:extLst>
              <a:ext uri="{FF2B5EF4-FFF2-40B4-BE49-F238E27FC236}">
                <a16:creationId xmlns:a16="http://schemas.microsoft.com/office/drawing/2014/main" id="{A4BD6AA7-3085-BB0F-57EF-4940E181636C}"/>
              </a:ext>
            </a:extLst>
          </p:cNvPr>
          <p:cNvSpPr>
            <a:spLocks noGrp="1"/>
          </p:cNvSpPr>
          <p:nvPr>
            <p:ph idx="1"/>
          </p:nvPr>
        </p:nvSpPr>
        <p:spPr/>
        <p:txBody>
          <a:bodyPr>
            <a:normAutofit/>
          </a:bodyPr>
          <a:lstStyle/>
          <a:p>
            <a:r>
              <a:rPr lang="en-US" sz="2000" b="0" i="0" u="none" strike="noStrike" baseline="0" dirty="0">
                <a:solidFill>
                  <a:srgbClr val="212121"/>
                </a:solidFill>
                <a:cs typeface="Arial" panose="020B0604020202020204" pitchFamily="34" charset="0"/>
              </a:rPr>
              <a:t>The delegation has also noted a trend of </a:t>
            </a:r>
            <a:r>
              <a:rPr lang="en-US" sz="2000" b="1" i="0" u="none" strike="noStrike" baseline="0" dirty="0">
                <a:solidFill>
                  <a:srgbClr val="212121"/>
                </a:solidFill>
                <a:cs typeface="Arial" panose="020B0604020202020204" pitchFamily="34" charset="0"/>
              </a:rPr>
              <a:t>targeting NGOs and community activists </a:t>
            </a:r>
            <a:r>
              <a:rPr lang="en-US" sz="2000" b="0" i="0" u="none" strike="noStrike" baseline="0" dirty="0">
                <a:solidFill>
                  <a:srgbClr val="212121"/>
                </a:solidFill>
                <a:cs typeface="Arial" panose="020B0604020202020204" pitchFamily="34" charset="0"/>
              </a:rPr>
              <a:t>with accusations of terrorism, terrorist financing, and other non-bailable offences. It is deeply troubling that community </a:t>
            </a:r>
            <a:r>
              <a:rPr lang="en-US" sz="2000" b="0" i="0" u="none" strike="noStrike" baseline="0" dirty="0" err="1">
                <a:solidFill>
                  <a:srgbClr val="212121"/>
                </a:solidFill>
                <a:cs typeface="Arial" panose="020B0604020202020204" pitchFamily="34" charset="0"/>
              </a:rPr>
              <a:t>organisations</a:t>
            </a:r>
            <a:r>
              <a:rPr lang="en-US" sz="2000" b="0" i="0" u="none" strike="noStrike" baseline="0" dirty="0">
                <a:solidFill>
                  <a:srgbClr val="212121"/>
                </a:solidFill>
                <a:cs typeface="Arial" panose="020B0604020202020204" pitchFamily="34" charset="0"/>
              </a:rPr>
              <a:t> which provide vital services for the poorest and most disadvantaged sectors of Philippine society are being </a:t>
            </a:r>
            <a:r>
              <a:rPr lang="en-US" sz="2000" b="0" i="0" u="none" strike="noStrike" baseline="0" dirty="0" err="1">
                <a:solidFill>
                  <a:srgbClr val="212121"/>
                </a:solidFill>
                <a:cs typeface="Arial" panose="020B0604020202020204" pitchFamily="34" charset="0"/>
              </a:rPr>
              <a:t>criminalised</a:t>
            </a:r>
            <a:r>
              <a:rPr lang="en-US" sz="2000" b="0" i="0" u="none" strike="noStrike" baseline="0" dirty="0">
                <a:solidFill>
                  <a:srgbClr val="212121"/>
                </a:solidFill>
                <a:cs typeface="Arial" panose="020B0604020202020204" pitchFamily="34" charset="0"/>
              </a:rPr>
              <a:t> through sweeping, unsubstantiated allegations. The delegation heard concerning reports of military deployment to protect private extraction and development projects and the displacement of indigenous and local peoples and violations of their rights. </a:t>
            </a:r>
            <a:endParaRPr lang="en-US" sz="2000" b="0" i="0" u="none" strike="noStrike" baseline="0" dirty="0">
              <a:solidFill>
                <a:srgbClr val="000000"/>
              </a:solidFill>
              <a:cs typeface="Arial" panose="020B0604020202020204" pitchFamily="34" charset="0"/>
            </a:endParaRPr>
          </a:p>
          <a:p>
            <a:r>
              <a:rPr lang="en-US" sz="2000" b="0" i="0" u="none" strike="noStrike" baseline="0" dirty="0">
                <a:solidFill>
                  <a:srgbClr val="212121"/>
                </a:solidFill>
                <a:cs typeface="Arial" panose="020B0604020202020204" pitchFamily="34" charset="0"/>
              </a:rPr>
              <a:t>The delegation has also received reports of </a:t>
            </a:r>
            <a:r>
              <a:rPr lang="en-US" sz="2000" b="1" i="0" u="none" strike="noStrike" baseline="0" dirty="0">
                <a:solidFill>
                  <a:srgbClr val="212121"/>
                </a:solidFill>
                <a:cs typeface="Arial" panose="020B0604020202020204" pitchFamily="34" charset="0"/>
              </a:rPr>
              <a:t>attacks on Philippine journalists </a:t>
            </a:r>
            <a:r>
              <a:rPr lang="en-US" sz="2000" b="0" i="0" u="none" strike="noStrike" baseline="0" dirty="0">
                <a:solidFill>
                  <a:srgbClr val="212121"/>
                </a:solidFill>
                <a:cs typeface="Arial" panose="020B0604020202020204" pitchFamily="34" charset="0"/>
              </a:rPr>
              <a:t>and is concerned about the safety and security of journalists and the independence of the media. The legal profession and the profession of journalism are complementary and symbiotic. Neither can survive without the other. </a:t>
            </a:r>
            <a:endParaRPr lang="nl-NL" sz="2000" dirty="0">
              <a:cs typeface="Arial" panose="020B0604020202020204" pitchFamily="34" charset="0"/>
            </a:endParaRPr>
          </a:p>
        </p:txBody>
      </p:sp>
    </p:spTree>
    <p:extLst>
      <p:ext uri="{BB962C8B-B14F-4D97-AF65-F5344CB8AC3E}">
        <p14:creationId xmlns:p14="http://schemas.microsoft.com/office/powerpoint/2010/main" val="873962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D99F2A-7124-AA5A-14E9-7CA4946DBECD}"/>
              </a:ext>
            </a:extLst>
          </p:cNvPr>
          <p:cNvSpPr>
            <a:spLocks noGrp="1"/>
          </p:cNvSpPr>
          <p:nvPr>
            <p:ph type="title"/>
          </p:nvPr>
        </p:nvSpPr>
        <p:spPr/>
        <p:txBody>
          <a:bodyPr/>
          <a:lstStyle/>
          <a:p>
            <a:r>
              <a:rPr lang="nl-NL" b="1" dirty="0" err="1"/>
              <a:t>Further</a:t>
            </a:r>
            <a:r>
              <a:rPr lang="nl-NL" b="1" dirty="0"/>
              <a:t> actions</a:t>
            </a:r>
          </a:p>
        </p:txBody>
      </p:sp>
      <p:sp>
        <p:nvSpPr>
          <p:cNvPr id="3" name="Tijdelijke aanduiding voor inhoud 2">
            <a:extLst>
              <a:ext uri="{FF2B5EF4-FFF2-40B4-BE49-F238E27FC236}">
                <a16:creationId xmlns:a16="http://schemas.microsoft.com/office/drawing/2014/main" id="{6C2245AA-5CE1-DAEC-1DFB-AA0079036D39}"/>
              </a:ext>
            </a:extLst>
          </p:cNvPr>
          <p:cNvSpPr>
            <a:spLocks noGrp="1"/>
          </p:cNvSpPr>
          <p:nvPr>
            <p:ph idx="1"/>
          </p:nvPr>
        </p:nvSpPr>
        <p:spPr/>
        <p:txBody>
          <a:bodyPr>
            <a:normAutofit/>
          </a:bodyPr>
          <a:lstStyle/>
          <a:p>
            <a:r>
              <a:rPr lang="nl-NL" sz="2400" dirty="0" err="1"/>
              <a:t>Finalizing</a:t>
            </a:r>
            <a:r>
              <a:rPr lang="nl-NL" sz="2400" dirty="0"/>
              <a:t> </a:t>
            </a:r>
            <a:r>
              <a:rPr lang="nl-NL" sz="2400" dirty="0" err="1"/>
              <a:t>the</a:t>
            </a:r>
            <a:r>
              <a:rPr lang="nl-NL" sz="2400" dirty="0"/>
              <a:t> </a:t>
            </a:r>
            <a:r>
              <a:rPr lang="nl-NL" sz="2400" dirty="0" err="1"/>
              <a:t>documentary</a:t>
            </a:r>
            <a:r>
              <a:rPr lang="nl-NL" sz="2400" dirty="0"/>
              <a:t> made </a:t>
            </a:r>
            <a:r>
              <a:rPr lang="nl-NL" sz="2400" dirty="0" err="1"/>
              <a:t>by</a:t>
            </a:r>
            <a:r>
              <a:rPr lang="nl-NL" sz="2400" dirty="0"/>
              <a:t> Jacco Groen, </a:t>
            </a:r>
            <a:r>
              <a:rPr lang="nl-NL" sz="2400" dirty="0" err="1"/>
              <a:t>an</a:t>
            </a:r>
            <a:r>
              <a:rPr lang="nl-NL" sz="2400" dirty="0"/>
              <a:t> </a:t>
            </a:r>
            <a:r>
              <a:rPr lang="nl-NL" sz="2400" dirty="0" err="1"/>
              <a:t>experienced</a:t>
            </a:r>
            <a:r>
              <a:rPr lang="nl-NL" sz="2400" dirty="0"/>
              <a:t> film maker </a:t>
            </a:r>
            <a:r>
              <a:rPr lang="nl-NL" sz="2400" dirty="0" err="1"/>
              <a:t>who</a:t>
            </a:r>
            <a:r>
              <a:rPr lang="nl-NL" sz="2400" dirty="0"/>
              <a:t> has made </a:t>
            </a:r>
            <a:r>
              <a:rPr lang="nl-NL" sz="2400" dirty="0" err="1"/>
              <a:t>previous</a:t>
            </a:r>
            <a:r>
              <a:rPr lang="nl-NL" sz="2400" dirty="0"/>
              <a:t> HR </a:t>
            </a:r>
            <a:r>
              <a:rPr lang="nl-NL" sz="2400" dirty="0" err="1"/>
              <a:t>related</a:t>
            </a:r>
            <a:r>
              <a:rPr lang="nl-NL" sz="2400" dirty="0"/>
              <a:t> </a:t>
            </a:r>
            <a:r>
              <a:rPr lang="nl-NL" sz="2400" dirty="0" err="1"/>
              <a:t>documentaries</a:t>
            </a:r>
            <a:r>
              <a:rPr lang="nl-NL" sz="2400" dirty="0"/>
              <a:t> in </a:t>
            </a:r>
            <a:r>
              <a:rPr lang="nl-NL" sz="2400" dirty="0" err="1"/>
              <a:t>the</a:t>
            </a:r>
            <a:r>
              <a:rPr lang="nl-NL" sz="2400"/>
              <a:t> PH</a:t>
            </a:r>
          </a:p>
          <a:p>
            <a:r>
              <a:rPr lang="nl-NL" sz="2400" dirty="0"/>
              <a:t>Preparing FFM report; </a:t>
            </a:r>
            <a:r>
              <a:rPr lang="nl-NL" sz="2400" dirty="0" err="1"/>
              <a:t>asking</a:t>
            </a:r>
            <a:r>
              <a:rPr lang="nl-NL" sz="2400" dirty="0"/>
              <a:t> response </a:t>
            </a:r>
            <a:r>
              <a:rPr lang="nl-NL" sz="2400" dirty="0" err="1"/>
              <a:t>from</a:t>
            </a:r>
            <a:r>
              <a:rPr lang="nl-NL" sz="2400" dirty="0"/>
              <a:t> </a:t>
            </a:r>
            <a:r>
              <a:rPr lang="nl-NL" sz="2400" dirty="0" err="1"/>
              <a:t>authorities</a:t>
            </a:r>
            <a:r>
              <a:rPr lang="nl-NL" sz="2400" dirty="0"/>
              <a:t> to </a:t>
            </a:r>
            <a:r>
              <a:rPr lang="nl-NL" sz="2400" dirty="0" err="1"/>
              <a:t>certain</a:t>
            </a:r>
            <a:r>
              <a:rPr lang="nl-NL" sz="2400" dirty="0"/>
              <a:t> </a:t>
            </a:r>
            <a:r>
              <a:rPr lang="nl-NL" sz="2400" dirty="0" err="1"/>
              <a:t>findings</a:t>
            </a:r>
            <a:r>
              <a:rPr lang="nl-NL" sz="2400" dirty="0"/>
              <a:t> and/or </a:t>
            </a:r>
          </a:p>
          <a:p>
            <a:r>
              <a:rPr lang="nl-NL" sz="2400" dirty="0" err="1"/>
              <a:t>Sharing</a:t>
            </a:r>
            <a:r>
              <a:rPr lang="nl-NL" sz="2400" dirty="0"/>
              <a:t> </a:t>
            </a:r>
            <a:r>
              <a:rPr lang="nl-NL" sz="2400" dirty="0" err="1"/>
              <a:t>final</a:t>
            </a:r>
            <a:r>
              <a:rPr lang="nl-NL" sz="2400" dirty="0"/>
              <a:t> report and </a:t>
            </a:r>
            <a:r>
              <a:rPr lang="nl-NL" sz="2400" dirty="0" err="1"/>
              <a:t>distribute</a:t>
            </a:r>
            <a:r>
              <a:rPr lang="nl-NL" sz="2400" dirty="0"/>
              <a:t> </a:t>
            </a:r>
            <a:r>
              <a:rPr lang="nl-NL" sz="2400" dirty="0" err="1"/>
              <a:t>this</a:t>
            </a:r>
            <a:r>
              <a:rPr lang="nl-NL" sz="2400" dirty="0"/>
              <a:t> </a:t>
            </a:r>
            <a:r>
              <a:rPr lang="nl-NL" sz="2400" dirty="0" err="1"/>
              <a:t>widely</a:t>
            </a:r>
            <a:endParaRPr lang="nl-NL" sz="2400" dirty="0"/>
          </a:p>
          <a:p>
            <a:r>
              <a:rPr lang="nl-NL" sz="2400" dirty="0" err="1"/>
              <a:t>Continuous</a:t>
            </a:r>
            <a:r>
              <a:rPr lang="nl-NL" sz="2400" dirty="0"/>
              <a:t> monitoring of </a:t>
            </a:r>
            <a:r>
              <a:rPr lang="nl-NL" sz="2400" dirty="0" err="1"/>
              <a:t>the</a:t>
            </a:r>
            <a:r>
              <a:rPr lang="nl-NL" sz="2400" dirty="0"/>
              <a:t> </a:t>
            </a:r>
            <a:r>
              <a:rPr lang="nl-NL" sz="2400" dirty="0" err="1"/>
              <a:t>situation</a:t>
            </a:r>
            <a:r>
              <a:rPr lang="nl-NL" sz="2400" dirty="0"/>
              <a:t> in </a:t>
            </a:r>
            <a:r>
              <a:rPr lang="nl-NL" sz="2400" dirty="0" err="1"/>
              <a:t>the</a:t>
            </a:r>
            <a:r>
              <a:rPr lang="nl-NL" sz="2400" dirty="0"/>
              <a:t> PH</a:t>
            </a:r>
          </a:p>
          <a:p>
            <a:r>
              <a:rPr lang="nl-NL" sz="2400" dirty="0"/>
              <a:t>Ready for </a:t>
            </a:r>
            <a:r>
              <a:rPr lang="nl-NL" sz="2400" dirty="0" err="1"/>
              <a:t>rapid</a:t>
            </a:r>
            <a:r>
              <a:rPr lang="nl-NL" sz="2400" dirty="0"/>
              <a:t> response</a:t>
            </a:r>
          </a:p>
          <a:p>
            <a:r>
              <a:rPr lang="nl-NL" sz="2400" dirty="0" err="1"/>
              <a:t>Other</a:t>
            </a:r>
            <a:r>
              <a:rPr lang="nl-NL" sz="2400" dirty="0"/>
              <a:t> type of actions: ICC case, support </a:t>
            </a:r>
            <a:r>
              <a:rPr lang="nl-NL" sz="2400" dirty="0" err="1"/>
              <a:t>funding</a:t>
            </a:r>
            <a:r>
              <a:rPr lang="nl-NL" sz="2400" dirty="0"/>
              <a:t> </a:t>
            </a:r>
            <a:r>
              <a:rPr lang="nl-NL" sz="2400" dirty="0" err="1"/>
              <a:t>efforts</a:t>
            </a:r>
            <a:r>
              <a:rPr lang="nl-NL" sz="2400" dirty="0"/>
              <a:t> NUPL</a:t>
            </a:r>
          </a:p>
          <a:p>
            <a:r>
              <a:rPr lang="nl-NL" sz="2400" dirty="0" err="1"/>
              <a:t>Prepare</a:t>
            </a:r>
            <a:r>
              <a:rPr lang="nl-NL" sz="2400" dirty="0"/>
              <a:t> for </a:t>
            </a:r>
            <a:r>
              <a:rPr lang="nl-NL" sz="2400" dirty="0" err="1"/>
              <a:t>Caravana</a:t>
            </a:r>
            <a:r>
              <a:rPr lang="nl-NL" sz="2400" dirty="0"/>
              <a:t> </a:t>
            </a:r>
            <a:r>
              <a:rPr lang="nl-NL" sz="2400" dirty="0" err="1"/>
              <a:t>Filipina</a:t>
            </a:r>
            <a:r>
              <a:rPr lang="nl-NL" sz="2400" dirty="0"/>
              <a:t> 2026?    </a:t>
            </a:r>
          </a:p>
        </p:txBody>
      </p:sp>
    </p:spTree>
    <p:extLst>
      <p:ext uri="{BB962C8B-B14F-4D97-AF65-F5344CB8AC3E}">
        <p14:creationId xmlns:p14="http://schemas.microsoft.com/office/powerpoint/2010/main" val="599762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849165-AD59-CB1B-0F1C-3C97C2681ED5}"/>
              </a:ext>
            </a:extLst>
          </p:cNvPr>
          <p:cNvSpPr>
            <a:spLocks noGrp="1"/>
          </p:cNvSpPr>
          <p:nvPr>
            <p:ph type="title"/>
          </p:nvPr>
        </p:nvSpPr>
        <p:spPr/>
        <p:txBody>
          <a:bodyPr/>
          <a:lstStyle/>
          <a:p>
            <a:r>
              <a:rPr lang="nl-NL" b="1" dirty="0" err="1"/>
              <a:t>Participating</a:t>
            </a:r>
            <a:r>
              <a:rPr lang="nl-NL" b="1" dirty="0"/>
              <a:t> </a:t>
            </a:r>
            <a:r>
              <a:rPr lang="nl-NL" b="1" dirty="0" err="1"/>
              <a:t>organisations</a:t>
            </a:r>
            <a:r>
              <a:rPr lang="nl-NL" b="1" dirty="0"/>
              <a:t> (10)</a:t>
            </a:r>
          </a:p>
        </p:txBody>
      </p:sp>
      <p:pic>
        <p:nvPicPr>
          <p:cNvPr id="5" name="Tijdelijke aanduiding voor inhoud 4">
            <a:extLst>
              <a:ext uri="{FF2B5EF4-FFF2-40B4-BE49-F238E27FC236}">
                <a16:creationId xmlns:a16="http://schemas.microsoft.com/office/drawing/2014/main" id="{52C18873-49E7-A989-3CA5-0D374A3B2A5A}"/>
              </a:ext>
            </a:extLst>
          </p:cNvPr>
          <p:cNvPicPr>
            <a:picLocks noGrp="1" noChangeAspect="1"/>
          </p:cNvPicPr>
          <p:nvPr>
            <p:ph idx="1"/>
          </p:nvPr>
        </p:nvPicPr>
        <p:blipFill>
          <a:blip r:embed="rId2"/>
          <a:stretch>
            <a:fillRect/>
          </a:stretch>
        </p:blipFill>
        <p:spPr>
          <a:xfrm>
            <a:off x="2236124" y="1546167"/>
            <a:ext cx="6749934" cy="4630796"/>
          </a:xfrm>
        </p:spPr>
      </p:pic>
    </p:spTree>
    <p:extLst>
      <p:ext uri="{BB962C8B-B14F-4D97-AF65-F5344CB8AC3E}">
        <p14:creationId xmlns:p14="http://schemas.microsoft.com/office/powerpoint/2010/main" val="1554815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E97357-8E67-E982-96F9-1C5C0FD70CEB}"/>
              </a:ext>
            </a:extLst>
          </p:cNvPr>
          <p:cNvSpPr>
            <a:spLocks noGrp="1"/>
          </p:cNvSpPr>
          <p:nvPr>
            <p:ph type="title"/>
          </p:nvPr>
        </p:nvSpPr>
        <p:spPr/>
        <p:txBody>
          <a:bodyPr/>
          <a:lstStyle/>
          <a:p>
            <a:r>
              <a:rPr lang="nl-NL" b="1" dirty="0" err="1"/>
              <a:t>Participants</a:t>
            </a:r>
            <a:r>
              <a:rPr lang="nl-NL" b="1" dirty="0"/>
              <a:t> (12)</a:t>
            </a:r>
          </a:p>
        </p:txBody>
      </p:sp>
      <p:pic>
        <p:nvPicPr>
          <p:cNvPr id="4" name="Tijdelijke aanduiding voor inhoud 3">
            <a:extLst>
              <a:ext uri="{FF2B5EF4-FFF2-40B4-BE49-F238E27FC236}">
                <a16:creationId xmlns:a16="http://schemas.microsoft.com/office/drawing/2014/main" id="{A906A726-9B26-3E2D-8A70-14FD610302C2}"/>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87484" y="1825625"/>
            <a:ext cx="8005156" cy="4351338"/>
          </a:xfrm>
          <a:prstGeom prst="rect">
            <a:avLst/>
          </a:prstGeom>
          <a:noFill/>
          <a:ln>
            <a:noFill/>
          </a:ln>
        </p:spPr>
      </p:pic>
    </p:spTree>
    <p:extLst>
      <p:ext uri="{BB962C8B-B14F-4D97-AF65-F5344CB8AC3E}">
        <p14:creationId xmlns:p14="http://schemas.microsoft.com/office/powerpoint/2010/main" val="1951180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4AD3D8-23C7-EBEB-FDBE-32744357AE66}"/>
              </a:ext>
            </a:extLst>
          </p:cNvPr>
          <p:cNvSpPr>
            <a:spLocks noGrp="1"/>
          </p:cNvSpPr>
          <p:nvPr>
            <p:ph type="title"/>
          </p:nvPr>
        </p:nvSpPr>
        <p:spPr/>
        <p:txBody>
          <a:bodyPr/>
          <a:lstStyle/>
          <a:p>
            <a:r>
              <a:rPr lang="nl-NL" b="1" dirty="0" err="1"/>
              <a:t>Purpose</a:t>
            </a:r>
            <a:r>
              <a:rPr lang="nl-NL" b="1" dirty="0"/>
              <a:t> FFM</a:t>
            </a:r>
          </a:p>
        </p:txBody>
      </p:sp>
      <p:sp>
        <p:nvSpPr>
          <p:cNvPr id="3" name="Tijdelijke aanduiding voor inhoud 2">
            <a:extLst>
              <a:ext uri="{FF2B5EF4-FFF2-40B4-BE49-F238E27FC236}">
                <a16:creationId xmlns:a16="http://schemas.microsoft.com/office/drawing/2014/main" id="{A19D5401-DEBE-EC1F-A9DF-6BF03B96B14A}"/>
              </a:ext>
            </a:extLst>
          </p:cNvPr>
          <p:cNvSpPr>
            <a:spLocks noGrp="1"/>
          </p:cNvSpPr>
          <p:nvPr>
            <p:ph idx="1"/>
          </p:nvPr>
        </p:nvSpPr>
        <p:spPr/>
        <p:txBody>
          <a:bodyPr>
            <a:normAutofit/>
          </a:bodyPr>
          <a:lstStyle/>
          <a:p>
            <a:r>
              <a:rPr lang="en-US" sz="2000" dirty="0">
                <a:solidFill>
                  <a:srgbClr val="000000"/>
                </a:solidFill>
              </a:rPr>
              <a:t>Key aim is to investigate </a:t>
            </a:r>
            <a:r>
              <a:rPr lang="nl-NL" sz="2000" i="0" u="none" strike="noStrike" baseline="0" dirty="0">
                <a:solidFill>
                  <a:srgbClr val="000000"/>
                </a:solidFill>
              </a:rPr>
              <a:t>ATTACKS ON PHILIPPINE LAWYERS, PROSECUTORS, &amp; JUDGES </a:t>
            </a:r>
            <a:endParaRPr lang="en-US" sz="2000" dirty="0">
              <a:solidFill>
                <a:srgbClr val="000000"/>
              </a:solidFill>
            </a:endParaRPr>
          </a:p>
          <a:p>
            <a:r>
              <a:rPr lang="en-US" sz="2000" dirty="0">
                <a:solidFill>
                  <a:srgbClr val="000000"/>
                </a:solidFill>
              </a:rPr>
              <a:t>S</a:t>
            </a:r>
            <a:r>
              <a:rPr lang="en-US" sz="2000" i="0" u="none" strike="noStrike" baseline="0" dirty="0">
                <a:solidFill>
                  <a:srgbClr val="000000"/>
                </a:solidFill>
              </a:rPr>
              <a:t>trengthen protections for Philippine judges, prosecutors, lawyers, and other legal professionals who, by performing their professional duties, have faced persecution, including extrajudicial killings, physical attacks and red tagging.</a:t>
            </a:r>
          </a:p>
          <a:p>
            <a:r>
              <a:rPr lang="en-US" sz="2000" i="0" u="none" strike="noStrike" baseline="0" dirty="0">
                <a:solidFill>
                  <a:srgbClr val="000000"/>
                </a:solidFill>
              </a:rPr>
              <a:t>By enhancing such protections, the </a:t>
            </a:r>
            <a:r>
              <a:rPr lang="en-US" sz="2000" i="0" u="none" strike="noStrike" baseline="0" dirty="0" err="1">
                <a:solidFill>
                  <a:srgbClr val="000000"/>
                </a:solidFill>
              </a:rPr>
              <a:t>Caravana</a:t>
            </a:r>
            <a:r>
              <a:rPr lang="en-US" sz="2000" i="0" u="none" strike="noStrike" baseline="0" dirty="0">
                <a:solidFill>
                  <a:srgbClr val="000000"/>
                </a:solidFill>
              </a:rPr>
              <a:t> seeks to expand access to justice for legal professionals who have suffered violations of their rights, as well as for all people of the Philippines. </a:t>
            </a:r>
          </a:p>
          <a:p>
            <a:r>
              <a:rPr lang="en-US" sz="2000" dirty="0">
                <a:solidFill>
                  <a:srgbClr val="000000"/>
                </a:solidFill>
              </a:rPr>
              <a:t>Side goals, e.g. get in touch with victims and relatives, allow victims and relatives to meet, supporting NUPL client groups (e.g. Jeepney drivers, a squatting community), assisting in a recruiting event. </a:t>
            </a:r>
            <a:endParaRPr lang="nl-NL" sz="2000" dirty="0"/>
          </a:p>
        </p:txBody>
      </p:sp>
    </p:spTree>
    <p:extLst>
      <p:ext uri="{BB962C8B-B14F-4D97-AF65-F5344CB8AC3E}">
        <p14:creationId xmlns:p14="http://schemas.microsoft.com/office/powerpoint/2010/main" val="4166480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316969-5D6D-A8CE-7498-375DBE5AB5FE}"/>
              </a:ext>
            </a:extLst>
          </p:cNvPr>
          <p:cNvSpPr>
            <a:spLocks noGrp="1"/>
          </p:cNvSpPr>
          <p:nvPr>
            <p:ph type="title"/>
          </p:nvPr>
        </p:nvSpPr>
        <p:spPr/>
        <p:txBody>
          <a:bodyPr/>
          <a:lstStyle/>
          <a:p>
            <a:r>
              <a:rPr lang="nl-NL" b="1" dirty="0"/>
              <a:t>Host:</a:t>
            </a:r>
            <a:r>
              <a:rPr lang="nl-NL" dirty="0"/>
              <a:t> National Union of </a:t>
            </a:r>
            <a:r>
              <a:rPr lang="nl-NL" dirty="0" err="1"/>
              <a:t>Peoples</a:t>
            </a:r>
            <a:r>
              <a:rPr lang="nl-NL" dirty="0"/>
              <a:t>’ </a:t>
            </a:r>
            <a:r>
              <a:rPr lang="nl-NL" dirty="0" err="1"/>
              <a:t>Lawyers</a:t>
            </a:r>
            <a:r>
              <a:rPr lang="nl-NL" dirty="0"/>
              <a:t>, winner of </a:t>
            </a:r>
            <a:r>
              <a:rPr lang="nl-NL" dirty="0" err="1"/>
              <a:t>the</a:t>
            </a:r>
            <a:r>
              <a:rPr lang="nl-NL" dirty="0"/>
              <a:t> 2024 </a:t>
            </a:r>
            <a:r>
              <a:rPr lang="nl-NL" dirty="0" err="1"/>
              <a:t>Ebru</a:t>
            </a:r>
            <a:r>
              <a:rPr lang="nl-NL" dirty="0"/>
              <a:t> </a:t>
            </a:r>
            <a:r>
              <a:rPr lang="nl-NL" dirty="0" err="1"/>
              <a:t>Timtik</a:t>
            </a:r>
            <a:r>
              <a:rPr lang="nl-NL" dirty="0"/>
              <a:t> Award</a:t>
            </a:r>
          </a:p>
        </p:txBody>
      </p:sp>
      <p:pic>
        <p:nvPicPr>
          <p:cNvPr id="4" name="Tijdelijke aanduiding voor inhoud 3">
            <a:extLst>
              <a:ext uri="{FF2B5EF4-FFF2-40B4-BE49-F238E27FC236}">
                <a16:creationId xmlns:a16="http://schemas.microsoft.com/office/drawing/2014/main" id="{03B4F05B-EFCE-D30A-C07E-13E20EE2BBDA}"/>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95680" y="1825625"/>
            <a:ext cx="8737600" cy="4351338"/>
          </a:xfrm>
          <a:prstGeom prst="rect">
            <a:avLst/>
          </a:prstGeom>
          <a:noFill/>
          <a:ln>
            <a:noFill/>
          </a:ln>
        </p:spPr>
      </p:pic>
    </p:spTree>
    <p:extLst>
      <p:ext uri="{BB962C8B-B14F-4D97-AF65-F5344CB8AC3E}">
        <p14:creationId xmlns:p14="http://schemas.microsoft.com/office/powerpoint/2010/main" val="1705277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70052A-4558-7E86-AB19-F2DE27A2FB03}"/>
              </a:ext>
            </a:extLst>
          </p:cNvPr>
          <p:cNvSpPr>
            <a:spLocks noGrp="1"/>
          </p:cNvSpPr>
          <p:nvPr>
            <p:ph type="title"/>
          </p:nvPr>
        </p:nvSpPr>
        <p:spPr/>
        <p:txBody>
          <a:bodyPr/>
          <a:lstStyle/>
          <a:p>
            <a:r>
              <a:rPr lang="nl-NL" b="1" dirty="0"/>
              <a:t>Schedule</a:t>
            </a:r>
          </a:p>
        </p:txBody>
      </p:sp>
      <p:sp>
        <p:nvSpPr>
          <p:cNvPr id="3" name="Tijdelijke aanduiding voor inhoud 2">
            <a:extLst>
              <a:ext uri="{FF2B5EF4-FFF2-40B4-BE49-F238E27FC236}">
                <a16:creationId xmlns:a16="http://schemas.microsoft.com/office/drawing/2014/main" id="{DA9994A9-BE87-9AC2-6A76-C4A53694BAA0}"/>
              </a:ext>
            </a:extLst>
          </p:cNvPr>
          <p:cNvSpPr>
            <a:spLocks noGrp="1"/>
          </p:cNvSpPr>
          <p:nvPr>
            <p:ph idx="1"/>
          </p:nvPr>
        </p:nvSpPr>
        <p:spPr/>
        <p:txBody>
          <a:bodyPr>
            <a:normAutofit lnSpcReduction="10000"/>
          </a:bodyPr>
          <a:lstStyle/>
          <a:p>
            <a:r>
              <a:rPr lang="nl-NL" sz="2400" dirty="0"/>
              <a:t>4 </a:t>
            </a:r>
            <a:r>
              <a:rPr lang="nl-NL" sz="2400" dirty="0" err="1"/>
              <a:t>June</a:t>
            </a:r>
            <a:r>
              <a:rPr lang="nl-NL" sz="2400" dirty="0"/>
              <a:t> Manilla 			</a:t>
            </a:r>
            <a:r>
              <a:rPr lang="nl-NL" sz="2400" dirty="0" err="1"/>
              <a:t>Introduction</a:t>
            </a:r>
            <a:endParaRPr lang="nl-NL" sz="2400" dirty="0"/>
          </a:p>
          <a:p>
            <a:r>
              <a:rPr lang="nl-NL" sz="2400" dirty="0"/>
              <a:t>5-8 </a:t>
            </a:r>
            <a:r>
              <a:rPr lang="nl-NL" sz="2400" dirty="0" err="1"/>
              <a:t>June</a:t>
            </a:r>
            <a:r>
              <a:rPr lang="nl-NL" sz="2400" dirty="0"/>
              <a:t> - Team 1 Manilla/</a:t>
            </a:r>
            <a:r>
              <a:rPr lang="nl-NL" sz="2400" dirty="0" err="1"/>
              <a:t>Baguio</a:t>
            </a:r>
            <a:r>
              <a:rPr lang="nl-NL" sz="2400" dirty="0"/>
              <a:t>	Interviews</a:t>
            </a:r>
          </a:p>
          <a:p>
            <a:r>
              <a:rPr lang="nl-NL" sz="2400" dirty="0"/>
              <a:t>5-9 </a:t>
            </a:r>
            <a:r>
              <a:rPr lang="nl-NL" sz="2400" dirty="0" err="1"/>
              <a:t>June</a:t>
            </a:r>
            <a:r>
              <a:rPr lang="nl-NL" sz="2400" dirty="0"/>
              <a:t> - Team 2 - </a:t>
            </a:r>
            <a:r>
              <a:rPr lang="nl-NL" sz="2400" dirty="0" err="1"/>
              <a:t>Iloilo</a:t>
            </a:r>
            <a:r>
              <a:rPr lang="nl-NL" sz="2400" dirty="0"/>
              <a:t>/Cebu	Interviews</a:t>
            </a:r>
          </a:p>
          <a:p>
            <a:r>
              <a:rPr lang="nl-NL" sz="2400" dirty="0"/>
              <a:t>9-12 </a:t>
            </a:r>
            <a:r>
              <a:rPr lang="nl-NL" sz="2400" dirty="0" err="1"/>
              <a:t>June</a:t>
            </a:r>
            <a:r>
              <a:rPr lang="nl-NL" sz="2400" dirty="0"/>
              <a:t> - Manilla 			Interviews, </a:t>
            </a:r>
            <a:r>
              <a:rPr lang="nl-NL" sz="2400" dirty="0" err="1"/>
              <a:t>visits</a:t>
            </a:r>
            <a:r>
              <a:rPr lang="nl-NL" sz="2400" dirty="0"/>
              <a:t> </a:t>
            </a:r>
            <a:r>
              <a:rPr lang="nl-NL" sz="2400" dirty="0" err="1"/>
              <a:t>Supreme</a:t>
            </a:r>
            <a:r>
              <a:rPr lang="nl-NL" sz="2400" dirty="0"/>
              <a:t> Court + 							</a:t>
            </a:r>
            <a:r>
              <a:rPr lang="nl-NL" sz="2400" dirty="0" err="1"/>
              <a:t>Commission</a:t>
            </a:r>
            <a:r>
              <a:rPr lang="nl-NL" sz="2400" dirty="0"/>
              <a:t> on HR </a:t>
            </a:r>
          </a:p>
          <a:p>
            <a:r>
              <a:rPr lang="nl-NL" sz="2400" dirty="0"/>
              <a:t>13 </a:t>
            </a:r>
            <a:r>
              <a:rPr lang="nl-NL" sz="2400" dirty="0" err="1"/>
              <a:t>June</a:t>
            </a:r>
            <a:r>
              <a:rPr lang="nl-NL" sz="2400" dirty="0"/>
              <a:t>				Press statement and </a:t>
            </a:r>
            <a:r>
              <a:rPr lang="nl-NL" sz="2400" dirty="0" err="1"/>
              <a:t>press</a:t>
            </a:r>
            <a:r>
              <a:rPr lang="nl-NL" sz="2400" dirty="0"/>
              <a:t> conference</a:t>
            </a:r>
          </a:p>
          <a:p>
            <a:r>
              <a:rPr lang="nl-NL" sz="2400" dirty="0"/>
              <a:t>14 </a:t>
            </a:r>
            <a:r>
              <a:rPr lang="nl-NL" sz="2400" dirty="0" err="1"/>
              <a:t>June</a:t>
            </a:r>
            <a:r>
              <a:rPr lang="nl-NL" sz="2400" dirty="0"/>
              <a:t> 				International Fair Trial Day</a:t>
            </a:r>
            <a:r>
              <a:rPr lang="nl-NL" sz="2000" dirty="0"/>
              <a:t> </a:t>
            </a:r>
          </a:p>
          <a:p>
            <a:pPr marL="0" indent="0">
              <a:buNone/>
            </a:pPr>
            <a:r>
              <a:rPr lang="nl-NL" sz="2000" dirty="0"/>
              <a:t>					(</a:t>
            </a:r>
            <a:r>
              <a:rPr lang="nl-NL" sz="2000" dirty="0" err="1"/>
              <a:t>together</a:t>
            </a:r>
            <a:r>
              <a:rPr lang="nl-NL" sz="2000" dirty="0"/>
              <a:t> </a:t>
            </a:r>
            <a:r>
              <a:rPr lang="nl-NL" sz="2000" dirty="0" err="1"/>
              <a:t>with</a:t>
            </a:r>
            <a:r>
              <a:rPr lang="nl-NL" sz="2000" dirty="0"/>
              <a:t> partners IBP, UP/Law School and NUPL).</a:t>
            </a:r>
          </a:p>
          <a:p>
            <a:pPr algn="l"/>
            <a:endParaRPr lang="nl-NL" sz="1800" b="0" i="0" u="none" strike="noStrike" baseline="0" dirty="0">
              <a:solidFill>
                <a:srgbClr val="000000"/>
              </a:solidFill>
              <a:latin typeface="Arial" panose="020B0604020202020204" pitchFamily="34" charset="0"/>
            </a:endParaRPr>
          </a:p>
          <a:p>
            <a:pPr marL="0" indent="0">
              <a:buNone/>
            </a:pPr>
            <a:r>
              <a:rPr lang="nl-NL" sz="2000" i="1" dirty="0" err="1">
                <a:solidFill>
                  <a:srgbClr val="000000"/>
                </a:solidFill>
              </a:rPr>
              <a:t>While</a:t>
            </a:r>
            <a:r>
              <a:rPr lang="nl-NL" sz="2000" i="1" dirty="0">
                <a:solidFill>
                  <a:srgbClr val="000000"/>
                </a:solidFill>
              </a:rPr>
              <a:t> </a:t>
            </a:r>
            <a:r>
              <a:rPr lang="nl-NL" sz="2000" i="1" dirty="0" err="1">
                <a:solidFill>
                  <a:srgbClr val="000000"/>
                </a:solidFill>
              </a:rPr>
              <a:t>v</a:t>
            </a:r>
            <a:r>
              <a:rPr lang="nl-NL" sz="2000" b="0" i="1" u="none" strike="noStrike" baseline="0" dirty="0" err="1">
                <a:solidFill>
                  <a:srgbClr val="000000"/>
                </a:solidFill>
              </a:rPr>
              <a:t>isiting</a:t>
            </a:r>
            <a:r>
              <a:rPr lang="nl-NL" sz="2000" b="0" i="1" u="none" strike="noStrike" baseline="0" dirty="0">
                <a:solidFill>
                  <a:srgbClr val="000000"/>
                </a:solidFill>
              </a:rPr>
              <a:t> Metro Manila, Cordillera, </a:t>
            </a:r>
            <a:r>
              <a:rPr lang="nl-NL" sz="2000" b="0" i="1" u="none" strike="noStrike" baseline="0" dirty="0" err="1">
                <a:solidFill>
                  <a:srgbClr val="000000"/>
                </a:solidFill>
              </a:rPr>
              <a:t>Iloilo</a:t>
            </a:r>
            <a:r>
              <a:rPr lang="nl-NL" sz="2000" b="0" i="1" u="none" strike="noStrike" baseline="0" dirty="0">
                <a:solidFill>
                  <a:srgbClr val="000000"/>
                </a:solidFill>
              </a:rPr>
              <a:t>, and Cebu, we </a:t>
            </a:r>
            <a:r>
              <a:rPr lang="nl-NL" sz="2000" b="0" i="1" u="none" strike="noStrike" baseline="0" dirty="0" err="1">
                <a:solidFill>
                  <a:srgbClr val="000000"/>
                </a:solidFill>
              </a:rPr>
              <a:t>were</a:t>
            </a:r>
            <a:r>
              <a:rPr lang="nl-NL" sz="2000" b="0" i="1" u="none" strike="noStrike" baseline="0" dirty="0">
                <a:solidFill>
                  <a:srgbClr val="000000"/>
                </a:solidFill>
              </a:rPr>
              <a:t> </a:t>
            </a:r>
            <a:r>
              <a:rPr lang="nl-NL" sz="2000" b="0" i="1" u="none" strike="noStrike" baseline="0" dirty="0" err="1">
                <a:solidFill>
                  <a:srgbClr val="000000"/>
                </a:solidFill>
              </a:rPr>
              <a:t>gathering</a:t>
            </a:r>
            <a:r>
              <a:rPr lang="nl-NL" sz="2000" b="0" i="1" u="none" strike="noStrike" baseline="0" dirty="0">
                <a:solidFill>
                  <a:srgbClr val="000000"/>
                </a:solidFill>
              </a:rPr>
              <a:t> </a:t>
            </a:r>
            <a:r>
              <a:rPr lang="nl-NL" sz="2000" b="0" i="1" u="none" strike="noStrike" baseline="0" dirty="0" err="1">
                <a:solidFill>
                  <a:srgbClr val="000000"/>
                </a:solidFill>
              </a:rPr>
              <a:t>testimonies</a:t>
            </a:r>
            <a:r>
              <a:rPr lang="nl-NL" sz="2000" b="0" i="1" u="none" strike="noStrike" baseline="0" dirty="0">
                <a:solidFill>
                  <a:srgbClr val="000000"/>
                </a:solidFill>
              </a:rPr>
              <a:t> </a:t>
            </a:r>
            <a:r>
              <a:rPr lang="nl-NL" sz="2000" b="0" i="1" u="none" strike="noStrike" baseline="0" dirty="0" err="1">
                <a:solidFill>
                  <a:srgbClr val="000000"/>
                </a:solidFill>
              </a:rPr>
              <a:t>from</a:t>
            </a:r>
            <a:r>
              <a:rPr lang="nl-NL" sz="2000" b="0" i="1" u="none" strike="noStrike" baseline="0" dirty="0">
                <a:solidFill>
                  <a:srgbClr val="000000"/>
                </a:solidFill>
              </a:rPr>
              <a:t> </a:t>
            </a:r>
            <a:r>
              <a:rPr lang="nl-NL" sz="2000" b="0" i="1" u="none" strike="noStrike" baseline="0" dirty="0" err="1">
                <a:solidFill>
                  <a:srgbClr val="000000"/>
                </a:solidFill>
              </a:rPr>
              <a:t>Lúzon</a:t>
            </a:r>
            <a:r>
              <a:rPr lang="nl-NL" sz="2000" b="0" i="1" u="none" strike="noStrike" baseline="0" dirty="0">
                <a:solidFill>
                  <a:srgbClr val="000000"/>
                </a:solidFill>
              </a:rPr>
              <a:t>, </a:t>
            </a:r>
            <a:r>
              <a:rPr lang="nl-NL" sz="2000" b="0" i="1" u="none" strike="noStrike" baseline="0" dirty="0" err="1">
                <a:solidFill>
                  <a:srgbClr val="000000"/>
                </a:solidFill>
              </a:rPr>
              <a:t>Visayas</a:t>
            </a:r>
            <a:r>
              <a:rPr lang="nl-NL" sz="2000" b="0" i="1" u="none" strike="noStrike" baseline="0" dirty="0">
                <a:solidFill>
                  <a:srgbClr val="000000"/>
                </a:solidFill>
              </a:rPr>
              <a:t>, and </a:t>
            </a:r>
            <a:r>
              <a:rPr lang="nl-NL" sz="2000" b="0" i="1" u="none" strike="noStrike" baseline="0" dirty="0" err="1">
                <a:solidFill>
                  <a:srgbClr val="000000"/>
                </a:solidFill>
              </a:rPr>
              <a:t>Mindanao</a:t>
            </a:r>
            <a:r>
              <a:rPr lang="nl-NL" sz="2000" b="0" i="1" u="none" strike="noStrike" baseline="0" dirty="0">
                <a:solidFill>
                  <a:srgbClr val="000000"/>
                </a:solidFill>
              </a:rPr>
              <a:t>. </a:t>
            </a:r>
            <a:endParaRPr lang="nl-NL" sz="2000" i="1" dirty="0"/>
          </a:p>
          <a:p>
            <a:pPr marL="0" indent="0">
              <a:buNone/>
            </a:pPr>
            <a:endParaRPr lang="nl-NL" dirty="0"/>
          </a:p>
          <a:p>
            <a:endParaRPr lang="nl-NL" dirty="0"/>
          </a:p>
        </p:txBody>
      </p:sp>
    </p:spTree>
    <p:extLst>
      <p:ext uri="{BB962C8B-B14F-4D97-AF65-F5344CB8AC3E}">
        <p14:creationId xmlns:p14="http://schemas.microsoft.com/office/powerpoint/2010/main" val="2809490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9D8216-F3E5-6EDB-EB80-EA2579B1ADA0}"/>
              </a:ext>
            </a:extLst>
          </p:cNvPr>
          <p:cNvSpPr>
            <a:spLocks noGrp="1"/>
          </p:cNvSpPr>
          <p:nvPr>
            <p:ph type="title"/>
          </p:nvPr>
        </p:nvSpPr>
        <p:spPr/>
        <p:txBody>
          <a:bodyPr/>
          <a:lstStyle/>
          <a:p>
            <a:r>
              <a:rPr lang="nl-NL" b="1" dirty="0"/>
              <a:t>Preliminary </a:t>
            </a:r>
            <a:r>
              <a:rPr lang="nl-NL" b="1" dirty="0" err="1"/>
              <a:t>Findings</a:t>
            </a:r>
            <a:endParaRPr lang="nl-NL" b="1" dirty="0"/>
          </a:p>
        </p:txBody>
      </p:sp>
      <p:sp>
        <p:nvSpPr>
          <p:cNvPr id="3" name="Tijdelijke aanduiding voor inhoud 2">
            <a:extLst>
              <a:ext uri="{FF2B5EF4-FFF2-40B4-BE49-F238E27FC236}">
                <a16:creationId xmlns:a16="http://schemas.microsoft.com/office/drawing/2014/main" id="{98D2C42F-6E59-7A98-71BA-3EC75E7D0C29}"/>
              </a:ext>
            </a:extLst>
          </p:cNvPr>
          <p:cNvSpPr>
            <a:spLocks noGrp="1"/>
          </p:cNvSpPr>
          <p:nvPr>
            <p:ph idx="1"/>
          </p:nvPr>
        </p:nvSpPr>
        <p:spPr/>
        <p:txBody>
          <a:bodyPr>
            <a:normAutofit lnSpcReduction="10000"/>
          </a:bodyPr>
          <a:lstStyle/>
          <a:p>
            <a:r>
              <a:rPr lang="nl-NL" sz="1800" b="0" i="0" u="none" strike="noStrike" baseline="0" dirty="0">
                <a:solidFill>
                  <a:srgbClr val="000000"/>
                </a:solidFill>
              </a:rPr>
              <a:t>Header of Press statement: “</a:t>
            </a:r>
            <a:r>
              <a:rPr lang="nl-NL" sz="1800" b="1" i="0" u="none" strike="noStrike" baseline="0" dirty="0">
                <a:solidFill>
                  <a:srgbClr val="000000"/>
                </a:solidFill>
              </a:rPr>
              <a:t>CULTURE OF IMPUNITY PREVAILS”</a:t>
            </a:r>
          </a:p>
          <a:p>
            <a:r>
              <a:rPr lang="en-US" sz="1800" dirty="0">
                <a:solidFill>
                  <a:srgbClr val="000000"/>
                </a:solidFill>
              </a:rPr>
              <a:t>We “o</a:t>
            </a:r>
            <a:r>
              <a:rPr lang="en-US" sz="1800" b="0" i="0" u="none" strike="noStrike" baseline="0" dirty="0">
                <a:solidFill>
                  <a:srgbClr val="000000"/>
                </a:solidFill>
              </a:rPr>
              <a:t>bserved an </a:t>
            </a:r>
            <a:r>
              <a:rPr lang="en-US" sz="1800" b="1" i="0" u="none" strike="noStrike" baseline="0" dirty="0">
                <a:solidFill>
                  <a:srgbClr val="000000"/>
                </a:solidFill>
              </a:rPr>
              <a:t>alarming pattern of violations of the legal protections </a:t>
            </a:r>
            <a:r>
              <a:rPr lang="en-US" sz="1800" b="0" i="0" u="none" strike="noStrike" baseline="0" dirty="0">
                <a:solidFill>
                  <a:srgbClr val="000000"/>
                </a:solidFill>
              </a:rPr>
              <a:t>to which Philippine legal professionals are entitled. We documented first-hand accounts of judges and lawyers who have suffered attacks since 2016 to the present day, ranging from harassment, intimidation, surveillance, threats, and red-tagging, to physical assault, arbitrary detention and prosecution, and extrajudicial killings – in other words, assassinations. </a:t>
            </a:r>
          </a:p>
          <a:p>
            <a:r>
              <a:rPr lang="en-US" sz="1800" b="0" i="0" u="none" strike="noStrike" baseline="0" dirty="0">
                <a:solidFill>
                  <a:srgbClr val="000000"/>
                </a:solidFill>
              </a:rPr>
              <a:t>In addition, the delegation has documented the </a:t>
            </a:r>
            <a:r>
              <a:rPr lang="en-US" sz="1800" b="1" i="0" u="none" strike="noStrike" baseline="0" dirty="0">
                <a:solidFill>
                  <a:srgbClr val="000000"/>
                </a:solidFill>
              </a:rPr>
              <a:t>accounts of victims’ family members and legal representatives</a:t>
            </a:r>
            <a:r>
              <a:rPr lang="en-US" sz="1800" b="0" i="0" u="none" strike="noStrike" baseline="0" dirty="0">
                <a:solidFill>
                  <a:srgbClr val="000000"/>
                </a:solidFill>
              </a:rPr>
              <a:t>, and has met with representatives of a wide range of Philippine </a:t>
            </a:r>
            <a:r>
              <a:rPr lang="en-US" sz="1800" b="0" i="0" u="none" strike="noStrike" baseline="0" dirty="0" err="1">
                <a:solidFill>
                  <a:srgbClr val="000000"/>
                </a:solidFill>
              </a:rPr>
              <a:t>organisations</a:t>
            </a:r>
            <a:r>
              <a:rPr lang="en-US" sz="1800" b="0" i="0" u="none" strike="noStrike" baseline="0" dirty="0">
                <a:solidFill>
                  <a:srgbClr val="000000"/>
                </a:solidFill>
              </a:rPr>
              <a:t> and institutions which have an interest in the independence and the safety and security of the country’s legal professionals.” </a:t>
            </a:r>
          </a:p>
          <a:p>
            <a:r>
              <a:rPr lang="en-US" sz="1800" b="0" i="0" u="none" strike="noStrike" baseline="0" dirty="0">
                <a:solidFill>
                  <a:srgbClr val="000000"/>
                </a:solidFill>
              </a:rPr>
              <a:t>The members of the </a:t>
            </a:r>
            <a:r>
              <a:rPr lang="en-US" sz="1800" b="0" i="0" u="none" strike="noStrike" baseline="0" dirty="0" err="1">
                <a:solidFill>
                  <a:srgbClr val="000000"/>
                </a:solidFill>
              </a:rPr>
              <a:t>Caravana</a:t>
            </a:r>
            <a:r>
              <a:rPr lang="en-US" sz="1800" b="0" i="0" u="none" strike="noStrike" baseline="0" dirty="0">
                <a:solidFill>
                  <a:srgbClr val="000000"/>
                </a:solidFill>
              </a:rPr>
              <a:t> Filipina made four </a:t>
            </a:r>
            <a:r>
              <a:rPr lang="en-US" sz="1800" b="1" i="0" u="none" strike="noStrike" baseline="0" dirty="0">
                <a:solidFill>
                  <a:srgbClr val="000000"/>
                </a:solidFill>
              </a:rPr>
              <a:t>preliminary findings</a:t>
            </a:r>
            <a:r>
              <a:rPr lang="en-US" sz="1800" b="0" i="0" u="none" strike="noStrike" baseline="0" dirty="0">
                <a:solidFill>
                  <a:srgbClr val="000000"/>
                </a:solidFill>
              </a:rPr>
              <a:t>: </a:t>
            </a:r>
          </a:p>
          <a:p>
            <a:pPr marL="0" indent="0">
              <a:buNone/>
            </a:pPr>
            <a:r>
              <a:rPr lang="en-US" sz="1600" dirty="0">
                <a:solidFill>
                  <a:srgbClr val="000000"/>
                </a:solidFill>
              </a:rPr>
              <a:t>	(1) 	</a:t>
            </a:r>
            <a:r>
              <a:rPr lang="en-US" sz="1600" b="0" i="0" u="none" strike="noStrike" baseline="0" dirty="0">
                <a:solidFill>
                  <a:srgbClr val="000000"/>
                </a:solidFill>
              </a:rPr>
              <a:t>the unprecedented scale of the attacks on legal professionals</a:t>
            </a:r>
          </a:p>
          <a:p>
            <a:pPr marL="0" indent="0">
              <a:buNone/>
            </a:pPr>
            <a:r>
              <a:rPr lang="en-US" sz="1600" dirty="0">
                <a:solidFill>
                  <a:srgbClr val="000000"/>
                </a:solidFill>
              </a:rPr>
              <a:t>	(2)	</a:t>
            </a:r>
            <a:r>
              <a:rPr lang="en-US" sz="1600" b="0" i="0" u="none" strike="noStrike" baseline="0" dirty="0">
                <a:solidFill>
                  <a:srgbClr val="000000"/>
                </a:solidFill>
              </a:rPr>
              <a:t>the culture of impunity &amp; climate of fear</a:t>
            </a:r>
          </a:p>
          <a:p>
            <a:pPr marL="0" indent="0">
              <a:buNone/>
            </a:pPr>
            <a:r>
              <a:rPr lang="en-US" sz="1600" dirty="0">
                <a:solidFill>
                  <a:srgbClr val="000000"/>
                </a:solidFill>
              </a:rPr>
              <a:t>	(3)	</a:t>
            </a:r>
            <a:r>
              <a:rPr lang="en-US" sz="1600" b="0" i="0" u="none" strike="noStrike" baseline="0" dirty="0">
                <a:solidFill>
                  <a:srgbClr val="000000"/>
                </a:solidFill>
              </a:rPr>
              <a:t>red-tagging; and </a:t>
            </a:r>
          </a:p>
          <a:p>
            <a:pPr marL="0" indent="0">
              <a:buNone/>
            </a:pPr>
            <a:r>
              <a:rPr lang="en-US" sz="1600" dirty="0">
                <a:solidFill>
                  <a:srgbClr val="000000"/>
                </a:solidFill>
              </a:rPr>
              <a:t>	(4)	</a:t>
            </a:r>
            <a:r>
              <a:rPr lang="en-US" sz="1600" b="0" i="0" u="none" strike="noStrike" baseline="0" dirty="0">
                <a:solidFill>
                  <a:srgbClr val="000000"/>
                </a:solidFill>
              </a:rPr>
              <a:t>the repression of civil society and freedom of speech. </a:t>
            </a:r>
            <a:endParaRPr lang="nl-NL" sz="1600" i="0" u="none" strike="noStrike" baseline="0" dirty="0">
              <a:solidFill>
                <a:srgbClr val="000000"/>
              </a:solidFill>
            </a:endParaRPr>
          </a:p>
          <a:p>
            <a:endParaRPr lang="nl-NL" dirty="0"/>
          </a:p>
        </p:txBody>
      </p:sp>
    </p:spTree>
    <p:extLst>
      <p:ext uri="{BB962C8B-B14F-4D97-AF65-F5344CB8AC3E}">
        <p14:creationId xmlns:p14="http://schemas.microsoft.com/office/powerpoint/2010/main" val="171775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B17E2E-F90D-C144-DCE2-2765976598DE}"/>
              </a:ext>
            </a:extLst>
          </p:cNvPr>
          <p:cNvSpPr>
            <a:spLocks noGrp="1"/>
          </p:cNvSpPr>
          <p:nvPr>
            <p:ph type="title"/>
          </p:nvPr>
        </p:nvSpPr>
        <p:spPr/>
        <p:txBody>
          <a:bodyPr>
            <a:normAutofit fontScale="90000"/>
          </a:bodyPr>
          <a:lstStyle/>
          <a:p>
            <a:br>
              <a:rPr lang="nl-NL" b="1" dirty="0"/>
            </a:br>
            <a:r>
              <a:rPr lang="nl-NL" b="1" dirty="0"/>
              <a:t>(1) </a:t>
            </a:r>
            <a:r>
              <a:rPr lang="en-US" sz="4400" b="1" i="0" u="none" strike="noStrike" baseline="0" dirty="0">
                <a:solidFill>
                  <a:srgbClr val="000000"/>
                </a:solidFill>
              </a:rPr>
              <a:t>the unprecedented scale of the attacks on legal professionals</a:t>
            </a:r>
            <a:br>
              <a:rPr lang="en-US" sz="4400" b="0" i="0" u="none" strike="noStrike" baseline="0" dirty="0">
                <a:solidFill>
                  <a:srgbClr val="000000"/>
                </a:solidFill>
              </a:rPr>
            </a:br>
            <a:endParaRPr lang="nl-NL" dirty="0"/>
          </a:p>
        </p:txBody>
      </p:sp>
      <p:sp>
        <p:nvSpPr>
          <p:cNvPr id="3" name="Tijdelijke aanduiding voor inhoud 2">
            <a:extLst>
              <a:ext uri="{FF2B5EF4-FFF2-40B4-BE49-F238E27FC236}">
                <a16:creationId xmlns:a16="http://schemas.microsoft.com/office/drawing/2014/main" id="{1FA69CB4-026F-8E26-375D-E2FDB093A915}"/>
              </a:ext>
            </a:extLst>
          </p:cNvPr>
          <p:cNvSpPr>
            <a:spLocks noGrp="1"/>
          </p:cNvSpPr>
          <p:nvPr>
            <p:ph idx="1"/>
          </p:nvPr>
        </p:nvSpPr>
        <p:spPr/>
        <p:txBody>
          <a:bodyPr>
            <a:normAutofit/>
          </a:bodyPr>
          <a:lstStyle/>
          <a:p>
            <a:r>
              <a:rPr lang="en-US" sz="2000" b="0" i="0" u="none" strike="noStrike" baseline="0" dirty="0">
                <a:solidFill>
                  <a:srgbClr val="212121"/>
                </a:solidFill>
                <a:cs typeface="Arial" panose="020B0604020202020204" pitchFamily="34" charset="0"/>
              </a:rPr>
              <a:t>The Philippines has long been </a:t>
            </a:r>
            <a:r>
              <a:rPr lang="en-US" sz="2000" b="0" i="0" u="none" strike="noStrike" baseline="0" dirty="0" err="1">
                <a:solidFill>
                  <a:srgbClr val="212121"/>
                </a:solidFill>
                <a:cs typeface="Arial" panose="020B0604020202020204" pitchFamily="34" charset="0"/>
              </a:rPr>
              <a:t>recognised</a:t>
            </a:r>
            <a:r>
              <a:rPr lang="en-US" sz="2000" b="0" i="0" u="none" strike="noStrike" baseline="0" dirty="0">
                <a:solidFill>
                  <a:srgbClr val="212121"/>
                </a:solidFill>
                <a:cs typeface="Arial" panose="020B0604020202020204" pitchFamily="34" charset="0"/>
              </a:rPr>
              <a:t> as </a:t>
            </a:r>
            <a:r>
              <a:rPr lang="en-US" sz="2000" b="1" i="0" u="none" strike="noStrike" baseline="0" dirty="0">
                <a:solidFill>
                  <a:srgbClr val="212121"/>
                </a:solidFill>
                <a:cs typeface="Arial" panose="020B0604020202020204" pitchFamily="34" charset="0"/>
              </a:rPr>
              <a:t>one of the most dangerous countries </a:t>
            </a:r>
            <a:r>
              <a:rPr lang="en-US" sz="2000" b="0" i="0" u="none" strike="noStrike" baseline="0" dirty="0">
                <a:solidFill>
                  <a:srgbClr val="212121"/>
                </a:solidFill>
                <a:cs typeface="Arial" panose="020B0604020202020204" pitchFamily="34" charset="0"/>
              </a:rPr>
              <a:t>in the world for legal professionals. </a:t>
            </a:r>
            <a:endParaRPr lang="en-US" sz="2000" b="0" i="0" u="none" strike="noStrike" baseline="0" dirty="0">
              <a:solidFill>
                <a:srgbClr val="000000"/>
              </a:solidFill>
              <a:cs typeface="Arial" panose="020B0604020202020204" pitchFamily="34" charset="0"/>
            </a:endParaRPr>
          </a:p>
          <a:p>
            <a:r>
              <a:rPr lang="en-US" sz="2000" b="0" i="0" u="none" strike="noStrike" baseline="0" dirty="0">
                <a:solidFill>
                  <a:srgbClr val="212121"/>
                </a:solidFill>
                <a:cs typeface="Arial" panose="020B0604020202020204" pitchFamily="34" charset="0"/>
              </a:rPr>
              <a:t>In the 15-year period from September 15, 2007 to present, the National Union of Peoples’ Lawyers (NUPL) documented </a:t>
            </a:r>
            <a:r>
              <a:rPr lang="en-US" sz="2000" b="1" i="0" u="none" strike="noStrike" baseline="0" dirty="0">
                <a:solidFill>
                  <a:srgbClr val="212121"/>
                </a:solidFill>
                <a:cs typeface="Arial" panose="020B0604020202020204" pitchFamily="34" charset="0"/>
              </a:rPr>
              <a:t>90 prima facie work or profession related killings </a:t>
            </a:r>
            <a:r>
              <a:rPr lang="en-US" sz="2000" b="0" i="0" u="none" strike="noStrike" baseline="0" dirty="0">
                <a:solidFill>
                  <a:srgbClr val="212121"/>
                </a:solidFill>
                <a:cs typeface="Arial" panose="020B0604020202020204" pitchFamily="34" charset="0"/>
              </a:rPr>
              <a:t>of lawyers, prosecutors, and judges. </a:t>
            </a:r>
            <a:endParaRPr lang="en-US" sz="2000" b="0" i="0" u="none" strike="noStrike" baseline="0" dirty="0">
              <a:solidFill>
                <a:srgbClr val="000000"/>
              </a:solidFill>
              <a:cs typeface="Arial" panose="020B0604020202020204" pitchFamily="34" charset="0"/>
            </a:endParaRPr>
          </a:p>
          <a:p>
            <a:r>
              <a:rPr lang="en-US" sz="2000" b="0" i="0" u="none" strike="noStrike" baseline="0" dirty="0">
                <a:solidFill>
                  <a:srgbClr val="212121"/>
                </a:solidFill>
                <a:cs typeface="Arial" panose="020B0604020202020204" pitchFamily="34" charset="0"/>
              </a:rPr>
              <a:t>In addition to these senseless deaths, there have been many other cases of attempted assassination, as well as countless instances of </a:t>
            </a:r>
            <a:r>
              <a:rPr lang="en-US" sz="2000" b="1" i="0" u="none" strike="noStrike" baseline="0" dirty="0">
                <a:solidFill>
                  <a:srgbClr val="212121"/>
                </a:solidFill>
                <a:cs typeface="Arial" panose="020B0604020202020204" pitchFamily="34" charset="0"/>
              </a:rPr>
              <a:t>other forms of attacks</a:t>
            </a:r>
            <a:r>
              <a:rPr lang="en-US" sz="2000" b="0" i="0" u="none" strike="noStrike" baseline="0" dirty="0">
                <a:solidFill>
                  <a:srgbClr val="212121"/>
                </a:solidFill>
                <a:cs typeface="Arial" panose="020B0604020202020204" pitchFamily="34" charset="0"/>
              </a:rPr>
              <a:t>. </a:t>
            </a:r>
            <a:endParaRPr lang="en-US" sz="2000" b="0" i="0" u="none" strike="noStrike" baseline="0" dirty="0">
              <a:solidFill>
                <a:srgbClr val="000000"/>
              </a:solidFill>
              <a:cs typeface="Arial" panose="020B0604020202020204" pitchFamily="34" charset="0"/>
            </a:endParaRPr>
          </a:p>
          <a:p>
            <a:r>
              <a:rPr lang="en-US" sz="2000" b="0" i="0" u="none" strike="noStrike" baseline="0" dirty="0">
                <a:solidFill>
                  <a:srgbClr val="212121"/>
                </a:solidFill>
                <a:cs typeface="Arial" panose="020B0604020202020204" pitchFamily="34" charset="0"/>
              </a:rPr>
              <a:t>This disturbing pattern of assaults on legal professionals is </a:t>
            </a:r>
            <a:r>
              <a:rPr lang="en-US" sz="2000" b="1" i="0" u="none" strike="noStrike" baseline="0" dirty="0">
                <a:solidFill>
                  <a:srgbClr val="212121"/>
                </a:solidFill>
                <a:cs typeface="Arial" panose="020B0604020202020204" pitchFamily="34" charset="0"/>
              </a:rPr>
              <a:t>continuing</a:t>
            </a:r>
            <a:r>
              <a:rPr lang="en-US" sz="2000" b="0" i="0" u="none" strike="noStrike" baseline="0" dirty="0">
                <a:solidFill>
                  <a:srgbClr val="212121"/>
                </a:solidFill>
                <a:cs typeface="Arial" panose="020B0604020202020204" pitchFamily="34" charset="0"/>
              </a:rPr>
              <a:t>. Only a few days ago, on 10 June, Prosecutor Eleanor “Ning” P. Dela Peña was assassinated on her way home from work. While the circumstances are still emerging, the </a:t>
            </a:r>
            <a:r>
              <a:rPr lang="en-US" sz="2000" b="0" i="0" u="none" strike="noStrike" baseline="0" dirty="0" err="1">
                <a:solidFill>
                  <a:srgbClr val="212121"/>
                </a:solidFill>
                <a:cs typeface="Arial" panose="020B0604020202020204" pitchFamily="34" charset="0"/>
              </a:rPr>
              <a:t>Caravana</a:t>
            </a:r>
            <a:r>
              <a:rPr lang="en-US" sz="2000" b="0" i="0" u="none" strike="noStrike" baseline="0" dirty="0">
                <a:solidFill>
                  <a:srgbClr val="212121"/>
                </a:solidFill>
                <a:cs typeface="Arial" panose="020B0604020202020204" pitchFamily="34" charset="0"/>
              </a:rPr>
              <a:t> </a:t>
            </a:r>
            <a:r>
              <a:rPr lang="en-US" sz="2000" b="0" i="0" u="none" strike="noStrike" baseline="0" dirty="0" err="1">
                <a:solidFill>
                  <a:srgbClr val="212121"/>
                </a:solidFill>
                <a:cs typeface="Arial" panose="020B0604020202020204" pitchFamily="34" charset="0"/>
              </a:rPr>
              <a:t>honours</a:t>
            </a:r>
            <a:r>
              <a:rPr lang="en-US" sz="2000" b="0" i="0" u="none" strike="noStrike" baseline="0" dirty="0">
                <a:solidFill>
                  <a:srgbClr val="212121"/>
                </a:solidFill>
                <a:cs typeface="Arial" panose="020B0604020202020204" pitchFamily="34" charset="0"/>
              </a:rPr>
              <a:t> Prosecutor Dela Peña for her commitment to justice, and trusts that her attacker will be brought to justice.</a:t>
            </a:r>
            <a:endParaRPr lang="nl-NL" sz="2000" dirty="0">
              <a:cs typeface="Arial" panose="020B0604020202020204" pitchFamily="34" charset="0"/>
            </a:endParaRPr>
          </a:p>
        </p:txBody>
      </p:sp>
    </p:spTree>
    <p:extLst>
      <p:ext uri="{BB962C8B-B14F-4D97-AF65-F5344CB8AC3E}">
        <p14:creationId xmlns:p14="http://schemas.microsoft.com/office/powerpoint/2010/main" val="2981095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1263BB-2B54-EF35-C097-EAD7CEAA8C65}"/>
              </a:ext>
            </a:extLst>
          </p:cNvPr>
          <p:cNvSpPr>
            <a:spLocks noGrp="1"/>
          </p:cNvSpPr>
          <p:nvPr>
            <p:ph type="title"/>
          </p:nvPr>
        </p:nvSpPr>
        <p:spPr/>
        <p:txBody>
          <a:bodyPr>
            <a:normAutofit/>
          </a:bodyPr>
          <a:lstStyle/>
          <a:p>
            <a:r>
              <a:rPr lang="en-US" sz="4000" b="1" dirty="0">
                <a:solidFill>
                  <a:srgbClr val="000000"/>
                </a:solidFill>
              </a:rPr>
              <a:t>(2) The Culture of Impunity &amp; Climate of Fear </a:t>
            </a:r>
            <a:br>
              <a:rPr lang="en-US" sz="4400" b="0" i="0" u="none" strike="noStrike" baseline="0" dirty="0">
                <a:solidFill>
                  <a:srgbClr val="212121"/>
                </a:solidFill>
                <a:latin typeface="Arial" panose="020B0604020202020204" pitchFamily="34" charset="0"/>
              </a:rPr>
            </a:br>
            <a:endParaRPr lang="nl-NL" dirty="0"/>
          </a:p>
        </p:txBody>
      </p:sp>
      <p:sp>
        <p:nvSpPr>
          <p:cNvPr id="3" name="Tijdelijke aanduiding voor inhoud 2">
            <a:extLst>
              <a:ext uri="{FF2B5EF4-FFF2-40B4-BE49-F238E27FC236}">
                <a16:creationId xmlns:a16="http://schemas.microsoft.com/office/drawing/2014/main" id="{9D828116-7BF2-5A2E-5B79-C1137C1F6CB1}"/>
              </a:ext>
            </a:extLst>
          </p:cNvPr>
          <p:cNvSpPr>
            <a:spLocks noGrp="1"/>
          </p:cNvSpPr>
          <p:nvPr>
            <p:ph idx="1"/>
          </p:nvPr>
        </p:nvSpPr>
        <p:spPr/>
        <p:txBody>
          <a:bodyPr>
            <a:normAutofit/>
          </a:bodyPr>
          <a:lstStyle/>
          <a:p>
            <a:r>
              <a:rPr lang="en-US" sz="2400" b="0" i="0" u="none" strike="noStrike" baseline="0" dirty="0">
                <a:solidFill>
                  <a:srgbClr val="212121"/>
                </a:solidFill>
              </a:rPr>
              <a:t>The scale of the attacks on Philippine legal professionals is exacerbated by the pervasive </a:t>
            </a:r>
            <a:r>
              <a:rPr lang="en-US" sz="2400" b="1" i="0" u="none" strike="noStrike" baseline="0" dirty="0">
                <a:solidFill>
                  <a:srgbClr val="212121"/>
                </a:solidFill>
              </a:rPr>
              <a:t>culture of impunity </a:t>
            </a:r>
            <a:r>
              <a:rPr lang="en-US" sz="2400" b="0" i="0" u="none" strike="noStrike" baseline="0" dirty="0">
                <a:solidFill>
                  <a:srgbClr val="212121"/>
                </a:solidFill>
              </a:rPr>
              <a:t>and the prevailing climate of fear. </a:t>
            </a:r>
            <a:endParaRPr lang="en-US" sz="2400" b="0" i="0" u="none" strike="noStrike" baseline="0" dirty="0">
              <a:solidFill>
                <a:srgbClr val="000000"/>
              </a:solidFill>
            </a:endParaRPr>
          </a:p>
          <a:p>
            <a:r>
              <a:rPr lang="en-US" sz="2400" b="0" i="0" u="none" strike="noStrike" baseline="0" dirty="0">
                <a:solidFill>
                  <a:srgbClr val="212121"/>
                </a:solidFill>
              </a:rPr>
              <a:t>Out of all of the cases discussed in the </a:t>
            </a:r>
            <a:r>
              <a:rPr lang="en-US" sz="2400" b="0" i="0" u="none" strike="noStrike" baseline="0" dirty="0" err="1">
                <a:solidFill>
                  <a:srgbClr val="212121"/>
                </a:solidFill>
              </a:rPr>
              <a:t>Caravana’s</a:t>
            </a:r>
            <a:r>
              <a:rPr lang="en-US" sz="2400" b="0" i="0" u="none" strike="noStrike" baseline="0" dirty="0">
                <a:solidFill>
                  <a:srgbClr val="212121"/>
                </a:solidFill>
              </a:rPr>
              <a:t> interviews and meetings with lawyers, judges, and others, there was </a:t>
            </a:r>
            <a:r>
              <a:rPr lang="en-US" sz="2400" b="1" i="0" u="none" strike="noStrike" baseline="0" dirty="0">
                <a:solidFill>
                  <a:srgbClr val="212121"/>
                </a:solidFill>
              </a:rPr>
              <a:t>none where the perpetrator has been identified</a:t>
            </a:r>
            <a:r>
              <a:rPr lang="en-US" sz="2400" b="0" i="0" u="none" strike="noStrike" baseline="0" dirty="0">
                <a:solidFill>
                  <a:srgbClr val="212121"/>
                </a:solidFill>
              </a:rPr>
              <a:t>, apprehended, and prosecuted. The delegation’s discussions with the Commission on Human Rights confirmed that many of the killings result in </a:t>
            </a:r>
            <a:r>
              <a:rPr lang="en-US" sz="2400" b="1" i="0" u="none" strike="noStrike" baseline="0" dirty="0">
                <a:solidFill>
                  <a:srgbClr val="212121"/>
                </a:solidFill>
              </a:rPr>
              <a:t>impunity </a:t>
            </a:r>
            <a:r>
              <a:rPr lang="en-US" sz="2400" b="0" i="0" u="none" strike="noStrike" baseline="0" dirty="0">
                <a:solidFill>
                  <a:srgbClr val="212121"/>
                </a:solidFill>
              </a:rPr>
              <a:t>due to a failure to identify the perpetrators. The interviews conducted by the </a:t>
            </a:r>
            <a:r>
              <a:rPr lang="en-US" sz="2400" b="0" i="0" u="none" strike="noStrike" baseline="0" dirty="0" err="1">
                <a:solidFill>
                  <a:srgbClr val="212121"/>
                </a:solidFill>
              </a:rPr>
              <a:t>Caravana</a:t>
            </a:r>
            <a:r>
              <a:rPr lang="en-US" sz="2400" b="0" i="0" u="none" strike="noStrike" baseline="0" dirty="0">
                <a:solidFill>
                  <a:srgbClr val="212121"/>
                </a:solidFill>
              </a:rPr>
              <a:t> have left the delegation with the impression that many cases are prematurely labelled as "cold cases" without thorough and effective investigations</a:t>
            </a:r>
            <a:endParaRPr lang="nl-NL" sz="2400" dirty="0"/>
          </a:p>
        </p:txBody>
      </p:sp>
    </p:spTree>
    <p:extLst>
      <p:ext uri="{BB962C8B-B14F-4D97-AF65-F5344CB8AC3E}">
        <p14:creationId xmlns:p14="http://schemas.microsoft.com/office/powerpoint/2010/main" val="4067409896"/>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587b6ea1-3db9-4fe1-a9d7-85d4c64ce5cc}" enabled="0" method="" siteId="{587b6ea1-3db9-4fe1-a9d7-85d4c64ce5cc}" removed="1"/>
</clbl:labelList>
</file>

<file path=docProps/app.xml><?xml version="1.0" encoding="utf-8"?>
<Properties xmlns="http://schemas.openxmlformats.org/officeDocument/2006/extended-properties" xmlns:vt="http://schemas.openxmlformats.org/officeDocument/2006/docPropsVTypes">
  <TotalTime>127</TotalTime>
  <Words>1173</Words>
  <Application>Microsoft Office PowerPoint</Application>
  <PresentationFormat>Breedbeeld</PresentationFormat>
  <Paragraphs>55</Paragraphs>
  <Slides>12</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12</vt:i4>
      </vt:variant>
    </vt:vector>
  </HeadingPairs>
  <TitlesOfParts>
    <vt:vector size="16" baseType="lpstr">
      <vt:lpstr>Arial</vt:lpstr>
      <vt:lpstr>Calibri</vt:lpstr>
      <vt:lpstr>Calibri Light</vt:lpstr>
      <vt:lpstr>Kantoorthema</vt:lpstr>
      <vt:lpstr>CARAVANA FILIPINA</vt:lpstr>
      <vt:lpstr>Participating organisations (10)</vt:lpstr>
      <vt:lpstr>Participants (12)</vt:lpstr>
      <vt:lpstr>Purpose FFM</vt:lpstr>
      <vt:lpstr>Host: National Union of Peoples’ Lawyers, winner of the 2024 Ebru Timtik Award</vt:lpstr>
      <vt:lpstr>Schedule</vt:lpstr>
      <vt:lpstr>Preliminary Findings</vt:lpstr>
      <vt:lpstr> (1) the unprecedented scale of the attacks on legal professionals </vt:lpstr>
      <vt:lpstr>(2) The Culture of Impunity &amp; Climate of Fear  </vt:lpstr>
      <vt:lpstr>(3) “Red-Tagging”  </vt:lpstr>
      <vt:lpstr> (4) Repression of Civil Society and Freedom of Speech  </vt:lpstr>
      <vt:lpstr>Further actions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CARAVANA FILIPINA</dc:title>
  <dc:creator>Veerbeek, H.J.E. (Herman)</dc:creator>
  <cp:lastModifiedBy>Veerbeek, H.J.E. (Herman)</cp:lastModifiedBy>
  <cp:revision>4</cp:revision>
  <dcterms:created xsi:type="dcterms:W3CDTF">2024-06-19T09:01:35Z</dcterms:created>
  <dcterms:modified xsi:type="dcterms:W3CDTF">2024-06-20T16:15:34Z</dcterms:modified>
</cp:coreProperties>
</file>